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613" r:id="rId3"/>
    <p:sldId id="263" r:id="rId4"/>
    <p:sldId id="609" r:id="rId5"/>
    <p:sldId id="259" r:id="rId6"/>
    <p:sldId id="616" r:id="rId7"/>
    <p:sldId id="256" r:id="rId8"/>
    <p:sldId id="619" r:id="rId9"/>
    <p:sldId id="621" r:id="rId10"/>
    <p:sldId id="614" r:id="rId11"/>
    <p:sldId id="620" r:id="rId12"/>
    <p:sldId id="617" r:id="rId13"/>
    <p:sldId id="607" r:id="rId14"/>
    <p:sldId id="618" r:id="rId15"/>
    <p:sldId id="62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01%20Research\07%20IFWEN_Edible%20green%20in%20cities\&#30000;&#22290;&#21839;&#21367;&#32113;&#35336;&#33287;&#27604;&#36611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05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r>
              <a:rPr lang="en-US" altLang="zh-TW" sz="1050" baseline="0">
                <a:latin typeface="Arial" panose="020B0604020202020204" pitchFamily="34" charset="0"/>
                <a:cs typeface="Arial" panose="020B0604020202020204" pitchFamily="34" charset="0"/>
              </a:rPr>
              <a:t> types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34249363867684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工作表1!$A$7</c:f>
              <c:strCache>
                <c:ptCount val="1"/>
                <c:pt idx="0">
                  <c:v>Walking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工作表1!$B$6:$D$6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工作表1!$B$7:$D$7</c:f>
              <c:numCache>
                <c:formatCode>0%</c:formatCode>
                <c:ptCount val="3"/>
                <c:pt idx="0">
                  <c:v>0.73</c:v>
                </c:pt>
                <c:pt idx="1">
                  <c:v>0.94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4-490B-B965-2792F0F67931}"/>
            </c:ext>
          </c:extLst>
        </c:ser>
        <c:ser>
          <c:idx val="1"/>
          <c:order val="1"/>
          <c:tx>
            <c:strRef>
              <c:f>工作表1!$A$8</c:f>
              <c:strCache>
                <c:ptCount val="1"/>
                <c:pt idx="0">
                  <c:v>Cycling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工作表1!$B$6:$D$6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工作表1!$B$8:$D$8</c:f>
              <c:numCache>
                <c:formatCode>0%</c:formatCode>
                <c:ptCount val="3"/>
                <c:pt idx="0">
                  <c:v>0.27</c:v>
                </c:pt>
                <c:pt idx="1">
                  <c:v>0.44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A4-490B-B965-2792F0F67931}"/>
            </c:ext>
          </c:extLst>
        </c:ser>
        <c:ser>
          <c:idx val="2"/>
          <c:order val="2"/>
          <c:tx>
            <c:strRef>
              <c:f>工作表1!$A$9</c:f>
              <c:strCache>
                <c:ptCount val="1"/>
                <c:pt idx="0">
                  <c:v>Motorbike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工作表1!$B$6:$D$6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工作表1!$B$9:$D$9</c:f>
              <c:numCache>
                <c:formatCode>0%</c:formatCode>
                <c:ptCount val="3"/>
                <c:pt idx="0">
                  <c:v>0.4</c:v>
                </c:pt>
                <c:pt idx="1">
                  <c:v>0.28000000000000003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A4-490B-B965-2792F0F67931}"/>
            </c:ext>
          </c:extLst>
        </c:ser>
        <c:ser>
          <c:idx val="3"/>
          <c:order val="3"/>
          <c:tx>
            <c:strRef>
              <c:f>工作表1!$A$10</c:f>
              <c:strCache>
                <c:ptCount val="1"/>
                <c:pt idx="0">
                  <c:v>Metrolink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工作表1!$B$6:$D$6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工作表1!$B$10:$D$10</c:f>
              <c:numCache>
                <c:formatCode>0%</c:formatCode>
                <c:ptCount val="3"/>
                <c:pt idx="0">
                  <c:v>0.27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A4-490B-B965-2792F0F67931}"/>
            </c:ext>
          </c:extLst>
        </c:ser>
        <c:ser>
          <c:idx val="4"/>
          <c:order val="4"/>
          <c:tx>
            <c:strRef>
              <c:f>工作表1!$A$11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工作表1!$B$6:$D$6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工作表1!$B$11:$D$11</c:f>
              <c:numCache>
                <c:formatCode>0%</c:formatCode>
                <c:ptCount val="3"/>
                <c:pt idx="0">
                  <c:v>0.02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A4-490B-B965-2792F0F67931}"/>
            </c:ext>
          </c:extLst>
        </c:ser>
        <c:ser>
          <c:idx val="5"/>
          <c:order val="5"/>
          <c:tx>
            <c:strRef>
              <c:f>工作表1!$A$12</c:f>
              <c:strCache>
                <c:ptCount val="1"/>
                <c:pt idx="0">
                  <c:v>Car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工作表1!$B$6:$D$6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工作表1!$B$12:$D$12</c:f>
              <c:numCache>
                <c:formatCode>0%</c:formatCode>
                <c:ptCount val="3"/>
                <c:pt idx="0">
                  <c:v>0.02</c:v>
                </c:pt>
                <c:pt idx="1">
                  <c:v>0.06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A4-490B-B965-2792F0F67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2397935"/>
        <c:axId val="1076963599"/>
      </c:barChart>
      <c:catAx>
        <c:axId val="119239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6963599"/>
        <c:crosses val="autoZero"/>
        <c:auto val="1"/>
        <c:lblAlgn val="ctr"/>
        <c:lblOffset val="100"/>
        <c:noMultiLvlLbl val="0"/>
      </c:catAx>
      <c:valAx>
        <c:axId val="1076963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239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1050"/>
              <a:t>Sources of water</a:t>
            </a:r>
            <a:endParaRPr lang="zh-TW" altLang="en-US" sz="10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工作表1!$A$23</c:f>
              <c:strCache>
                <c:ptCount val="1"/>
                <c:pt idx="0">
                  <c:v>Surface water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工作表1!$B$22:$D$22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工作表1!$B$23:$D$23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38-44A7-AA0B-3CA99D18D5BF}"/>
            </c:ext>
          </c:extLst>
        </c:ser>
        <c:ser>
          <c:idx val="1"/>
          <c:order val="1"/>
          <c:tx>
            <c:strRef>
              <c:f>工作表1!$A$24</c:f>
              <c:strCache>
                <c:ptCount val="1"/>
                <c:pt idx="0">
                  <c:v>Tap water</c:v>
                </c:pt>
              </c:strCache>
            </c:strRef>
          </c:tx>
          <c:spPr>
            <a:solidFill>
              <a:schemeClr val="accent5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工作表1!$B$22:$D$22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工作表1!$B$24:$D$24</c:f>
              <c:numCache>
                <c:formatCode>0%</c:formatCode>
                <c:ptCount val="3"/>
                <c:pt idx="0">
                  <c:v>1</c:v>
                </c:pt>
                <c:pt idx="1">
                  <c:v>0.78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38-44A7-AA0B-3CA99D18D5BF}"/>
            </c:ext>
          </c:extLst>
        </c:ser>
        <c:ser>
          <c:idx val="2"/>
          <c:order val="2"/>
          <c:tx>
            <c:strRef>
              <c:f>工作表1!$A$25</c:f>
              <c:strCache>
                <c:ptCount val="1"/>
                <c:pt idx="0">
                  <c:v>Rainwater</c:v>
                </c:pt>
              </c:strCache>
            </c:strRef>
          </c:tx>
          <c:spPr>
            <a:solidFill>
              <a:schemeClr val="accent5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工作表1!$B$22:$D$22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工作表1!$B$25:$D$25</c:f>
              <c:numCache>
                <c:formatCode>0%</c:formatCode>
                <c:ptCount val="3"/>
                <c:pt idx="0">
                  <c:v>0.53</c:v>
                </c:pt>
                <c:pt idx="1">
                  <c:v>0.39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38-44A7-AA0B-3CA99D18D5BF}"/>
            </c:ext>
          </c:extLst>
        </c:ser>
        <c:ser>
          <c:idx val="3"/>
          <c:order val="3"/>
          <c:tx>
            <c:strRef>
              <c:f>工作表1!$A$26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工作表1!$B$22:$D$22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工作表1!$B$26:$D$26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38-44A7-AA0B-3CA99D18D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2343535"/>
        <c:axId val="1066776207"/>
      </c:barChart>
      <c:catAx>
        <c:axId val="119234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776207"/>
        <c:crosses val="autoZero"/>
        <c:auto val="1"/>
        <c:lblAlgn val="ctr"/>
        <c:lblOffset val="100"/>
        <c:noMultiLvlLbl val="0"/>
      </c:catAx>
      <c:valAx>
        <c:axId val="1066776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234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Percieved environmental benefits</a:t>
            </a:r>
            <a:endParaRPr lang="zh-TW" alt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工作表1!$A$62</c:f>
              <c:strCache>
                <c:ptCount val="1"/>
                <c:pt idx="0">
                  <c:v>Enhance biodiversity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工作表1!$B$61:$D$61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工作表1!$B$62:$D$62</c:f>
              <c:numCache>
                <c:formatCode>0%</c:formatCode>
                <c:ptCount val="3"/>
                <c:pt idx="0">
                  <c:v>0.87</c:v>
                </c:pt>
                <c:pt idx="1">
                  <c:v>0.72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5-4651-B37A-B07C81D39F3D}"/>
            </c:ext>
          </c:extLst>
        </c:ser>
        <c:ser>
          <c:idx val="1"/>
          <c:order val="1"/>
          <c:tx>
            <c:strRef>
              <c:f>工作表1!$A$63</c:f>
              <c:strCache>
                <c:ptCount val="1"/>
                <c:pt idx="0">
                  <c:v>Reducing summer temperature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工作表1!$B$61:$D$61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工作表1!$B$63:$D$63</c:f>
              <c:numCache>
                <c:formatCode>0%</c:formatCode>
                <c:ptCount val="3"/>
                <c:pt idx="0">
                  <c:v>0.6</c:v>
                </c:pt>
                <c:pt idx="1">
                  <c:v>0.5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F5-4651-B37A-B07C81D39F3D}"/>
            </c:ext>
          </c:extLst>
        </c:ser>
        <c:ser>
          <c:idx val="2"/>
          <c:order val="2"/>
          <c:tx>
            <c:strRef>
              <c:f>工作表1!$A$64</c:f>
              <c:strCache>
                <c:ptCount val="1"/>
                <c:pt idx="0">
                  <c:v>Improving air quality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工作表1!$B$61:$D$61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工作表1!$B$64:$D$64</c:f>
              <c:numCache>
                <c:formatCode>0%</c:formatCode>
                <c:ptCount val="3"/>
                <c:pt idx="0">
                  <c:v>0.27</c:v>
                </c:pt>
                <c:pt idx="1">
                  <c:v>0.33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F5-4651-B37A-B07C81D39F3D}"/>
            </c:ext>
          </c:extLst>
        </c:ser>
        <c:ser>
          <c:idx val="3"/>
          <c:order val="3"/>
          <c:tx>
            <c:strRef>
              <c:f>工作表1!$A$65</c:f>
              <c:strCache>
                <c:ptCount val="1"/>
                <c:pt idx="0">
                  <c:v>Reducing flooding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工作表1!$B$61:$D$61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工作表1!$B$65:$D$65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0.06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F5-4651-B37A-B07C81D39F3D}"/>
            </c:ext>
          </c:extLst>
        </c:ser>
        <c:ser>
          <c:idx val="4"/>
          <c:order val="4"/>
          <c:tx>
            <c:strRef>
              <c:f>工作表1!$A$66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工作表1!$B$61:$D$61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工作表1!$B$66:$D$66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F5-4651-B37A-B07C81D39F3D}"/>
            </c:ext>
          </c:extLst>
        </c:ser>
        <c:ser>
          <c:idx val="5"/>
          <c:order val="5"/>
          <c:tx>
            <c:strRef>
              <c:f>工作表1!$A$67</c:f>
              <c:strCache>
                <c:ptCount val="1"/>
                <c:pt idx="0">
                  <c:v>Does not observe any benefit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工作表1!$B$61:$D$61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工作表1!$B$67:$D$67</c:f>
              <c:numCache>
                <c:formatCode>0%</c:formatCode>
                <c:ptCount val="3"/>
                <c:pt idx="0">
                  <c:v>0.27</c:v>
                </c:pt>
                <c:pt idx="1">
                  <c:v>0.22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F5-4651-B37A-B07C81D39F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6066639"/>
        <c:axId val="1131409903"/>
      </c:barChart>
      <c:catAx>
        <c:axId val="1066066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409903"/>
        <c:crosses val="autoZero"/>
        <c:auto val="1"/>
        <c:lblAlgn val="ctr"/>
        <c:lblOffset val="100"/>
        <c:noMultiLvlLbl val="0"/>
      </c:catAx>
      <c:valAx>
        <c:axId val="113140990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6066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/>
              <a:t>Observed activities</a:t>
            </a:r>
            <a:endParaRPr lang="zh-TW" altLang="en-US"/>
          </a:p>
        </c:rich>
      </c:tx>
      <c:layout>
        <c:manualLayout>
          <c:xMode val="edge"/>
          <c:yMode val="edge"/>
          <c:x val="0.39256856623881858"/>
          <c:y val="4.86324826690936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213969742546231E-2"/>
          <c:y val="0.16635936030103482"/>
          <c:w val="0.87088715385295934"/>
          <c:h val="0.5666642469315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工作表1!$A$78</c:f>
              <c:strCache>
                <c:ptCount val="1"/>
                <c:pt idx="0">
                  <c:v>Exercise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工作表1!$B$77:$D$77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工作表1!$B$78:$D$78</c:f>
              <c:numCache>
                <c:formatCode>0%</c:formatCode>
                <c:ptCount val="3"/>
                <c:pt idx="0">
                  <c:v>0.6</c:v>
                </c:pt>
                <c:pt idx="1">
                  <c:v>0.39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A-446A-A9CF-93449700C470}"/>
            </c:ext>
          </c:extLst>
        </c:ser>
        <c:ser>
          <c:idx val="1"/>
          <c:order val="1"/>
          <c:tx>
            <c:strRef>
              <c:f>工作表1!$A$79</c:f>
              <c:strCache>
                <c:ptCount val="1"/>
                <c:pt idx="0">
                  <c:v>Chatting (passive socialising)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工作表1!$B$77:$D$77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工作表1!$B$79:$D$79</c:f>
              <c:numCache>
                <c:formatCode>0%</c:formatCode>
                <c:ptCount val="3"/>
                <c:pt idx="0">
                  <c:v>0.87</c:v>
                </c:pt>
                <c:pt idx="1">
                  <c:v>0.67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3A-446A-A9CF-93449700C470}"/>
            </c:ext>
          </c:extLst>
        </c:ser>
        <c:ser>
          <c:idx val="2"/>
          <c:order val="2"/>
          <c:tx>
            <c:strRef>
              <c:f>工作表1!$A$80</c:f>
              <c:strCache>
                <c:ptCount val="1"/>
                <c:pt idx="0">
                  <c:v>Environmental observation and education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工作表1!$B$77:$D$77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工作表1!$B$80:$D$80</c:f>
              <c:numCache>
                <c:formatCode>0%</c:formatCode>
                <c:ptCount val="3"/>
                <c:pt idx="0">
                  <c:v>0.67</c:v>
                </c:pt>
                <c:pt idx="1">
                  <c:v>0.67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3A-446A-A9CF-93449700C470}"/>
            </c:ext>
          </c:extLst>
        </c:ser>
        <c:ser>
          <c:idx val="3"/>
          <c:order val="3"/>
          <c:tx>
            <c:strRef>
              <c:f>工作表1!$A$81</c:f>
              <c:strCache>
                <c:ptCount val="1"/>
                <c:pt idx="0">
                  <c:v>Walking dogs (pets)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工作表1!$B$77:$D$77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工作表1!$B$81:$D$81</c:f>
              <c:numCache>
                <c:formatCode>0%</c:formatCode>
                <c:ptCount val="3"/>
                <c:pt idx="0">
                  <c:v>0.2</c:v>
                </c:pt>
                <c:pt idx="1">
                  <c:v>0.22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3A-446A-A9CF-93449700C470}"/>
            </c:ext>
          </c:extLst>
        </c:ser>
        <c:ser>
          <c:idx val="4"/>
          <c:order val="4"/>
          <c:tx>
            <c:strRef>
              <c:f>工作表1!$A$82</c:f>
              <c:strCache>
                <c:ptCount val="1"/>
                <c:pt idx="0">
                  <c:v>Rest/Relaxation 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工作表1!$B$77:$D$77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工作表1!$B$82:$D$82</c:f>
              <c:numCache>
                <c:formatCode>0%</c:formatCode>
                <c:ptCount val="3"/>
                <c:pt idx="0">
                  <c:v>0.67</c:v>
                </c:pt>
                <c:pt idx="1">
                  <c:v>0.56000000000000005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3A-446A-A9CF-93449700C470}"/>
            </c:ext>
          </c:extLst>
        </c:ser>
        <c:ser>
          <c:idx val="5"/>
          <c:order val="5"/>
          <c:tx>
            <c:strRef>
              <c:f>工作表1!$A$83</c:f>
              <c:strCache>
                <c:ptCount val="1"/>
                <c:pt idx="0">
                  <c:v>No other activities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工作表1!$B$77:$D$77</c:f>
              <c:strCache>
                <c:ptCount val="3"/>
                <c:pt idx="0">
                  <c:v>Green Roof (15)</c:v>
                </c:pt>
                <c:pt idx="1">
                  <c:v>Happy Garden (18)</c:v>
                </c:pt>
                <c:pt idx="2">
                  <c:v>School Garden (10)</c:v>
                </c:pt>
              </c:strCache>
            </c:strRef>
          </c:cat>
          <c:val>
            <c:numRef>
              <c:f>工作表1!$B$83:$D$83</c:f>
              <c:numCache>
                <c:formatCode>0%</c:formatCode>
                <c:ptCount val="3"/>
                <c:pt idx="0">
                  <c:v>0</c:v>
                </c:pt>
                <c:pt idx="1">
                  <c:v>0.6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3A-446A-A9CF-93449700C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4987551"/>
        <c:axId val="1201016559"/>
      </c:barChart>
      <c:catAx>
        <c:axId val="120498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1016559"/>
        <c:crosses val="autoZero"/>
        <c:auto val="1"/>
        <c:lblAlgn val="ctr"/>
        <c:lblOffset val="100"/>
        <c:noMultiLvlLbl val="0"/>
      </c:catAx>
      <c:valAx>
        <c:axId val="120101655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498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06555781650891E-2"/>
          <c:y val="0.84289479337190099"/>
          <c:w val="0.97072259577103426"/>
          <c:h val="0.13452759609188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6DF42-85A9-42D6-9A5A-37C38E3C0531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GB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2DC10-8D2B-4689-9FB4-E6053D421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4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54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50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92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39A0-0C44-4C0C-AA34-E54F67552617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312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186928" cy="734568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435609"/>
            <a:ext cx="8186929" cy="4835944"/>
          </a:xfrm>
        </p:spPr>
        <p:txBody>
          <a:bodyPr>
            <a:normAutofit/>
          </a:bodyPr>
          <a:lstStyle>
            <a:lvl1pPr marL="342900" indent="-342900">
              <a:buClr>
                <a:schemeClr val="accent3"/>
              </a:buClr>
              <a:buSzPct val="85000"/>
              <a:buFont typeface="Wingdings" panose="05000000000000000000" pitchFamily="2" charset="2"/>
              <a:buChar char="n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5355" y="6352301"/>
            <a:ext cx="661172" cy="365125"/>
          </a:xfrm>
        </p:spPr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15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0EC-122F-40A3-A608-CF42164B5077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66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EBCD9-9A92-4A42-AB92-3823BB177FF6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68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5240-5EF6-40C0-96E6-BB8E28C2B691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12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8D68-BAFA-40E9-900D-45441D8143A3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3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F96609-962A-485C-B73C-7D01AC29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8186928" cy="734568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EE73AE-00EC-4562-BCA5-6FBF68B32B91}"/>
              </a:ext>
            </a:extLst>
          </p:cNvPr>
          <p:cNvSpPr txBox="1">
            <a:spLocks/>
          </p:cNvSpPr>
          <p:nvPr userDrawn="1"/>
        </p:nvSpPr>
        <p:spPr>
          <a:xfrm>
            <a:off x="8135355" y="6352301"/>
            <a:ext cx="661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0B1BC-644E-422F-94F9-C5A03109DF0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112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D4EC7-1B8E-4494-83BB-0621BBE4FB61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27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28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3382-B61F-49B3-945E-CE34A6056225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406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C10D-C90B-40E9-A436-1C2BBDD804DB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261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3861-3FCB-43CA-BF45-F6BA055E2079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9610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51CE-6D5A-4512-B926-D1BFBBFD7E39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57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1ED7F-D931-473E-BCDB-64416FF40169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993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66F71-8FD6-43E1-BE09-75D0B6F6B6BC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679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F31E-ABF8-4BAD-AC07-3ACC7A1290E5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65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DBBF-376E-47F2-96BA-FEC4634B95BA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62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59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07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94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01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99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8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B615F-8E4E-4696-8963-9E2347BC38A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885D-E6C9-407D-9BC9-8B95FB424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95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EDD8-CD51-45C5-A0A7-F1D889EA41B8}" type="datetime1">
              <a:rPr lang="zh-TW" altLang="en-US" smtClean="0"/>
              <a:t>2021/9/9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F0B1BC-644E-422F-94F9-C5A03109D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78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taiwanplus.com/vods?q=rik%20glauert&amp;v=8000033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圖片">
            <a:extLst>
              <a:ext uri="{FF2B5EF4-FFF2-40B4-BE49-F238E27FC236}">
                <a16:creationId xmlns:a16="http://schemas.microsoft.com/office/drawing/2014/main" id="{22602A50-ACB5-476E-B614-3CBAEA025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03" r="1841"/>
          <a:stretch/>
        </p:blipFill>
        <p:spPr bwMode="auto">
          <a:xfrm>
            <a:off x="0" y="1"/>
            <a:ext cx="9144000" cy="322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EB4C8AF-A790-4E94-8EDB-5813375610EA}"/>
              </a:ext>
            </a:extLst>
          </p:cNvPr>
          <p:cNvSpPr txBox="1"/>
          <p:nvPr/>
        </p:nvSpPr>
        <p:spPr>
          <a:xfrm>
            <a:off x="3103419" y="3597000"/>
            <a:ext cx="60405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How were innovative outcomes formed in the Taipei Garden City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programme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?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ED4C954-3072-426D-A3D4-9BA2AFC4C1BB}"/>
              </a:ext>
            </a:extLst>
          </p:cNvPr>
          <p:cNvGrpSpPr/>
          <p:nvPr/>
        </p:nvGrpSpPr>
        <p:grpSpPr>
          <a:xfrm>
            <a:off x="3186546" y="4745853"/>
            <a:ext cx="4583442" cy="1223922"/>
            <a:chOff x="3010338" y="5578436"/>
            <a:chExt cx="4583442" cy="1223922"/>
          </a:xfrm>
        </p:grpSpPr>
        <p:sp>
          <p:nvSpPr>
            <p:cNvPr id="17" name="サブタイトル 2">
              <a:extLst>
                <a:ext uri="{FF2B5EF4-FFF2-40B4-BE49-F238E27FC236}">
                  <a16:creationId xmlns:a16="http://schemas.microsoft.com/office/drawing/2014/main" id="{30630518-D90F-491A-A8C8-D1C5E92BEEA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10338" y="5578436"/>
              <a:ext cx="3655142" cy="454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fontAlgn="base">
                <a:spcAft>
                  <a:spcPct val="0"/>
                </a:spcAft>
                <a:buFont typeface="Arial" charset="0"/>
                <a:buNone/>
              </a:pP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Wan-Yu Shih</a:t>
              </a:r>
              <a:endParaRPr lang="en-GB" altLang="ja-JP" sz="16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E057A86-E180-4A46-9272-9B714658CB0C}"/>
                </a:ext>
              </a:extLst>
            </p:cNvPr>
            <p:cNvSpPr/>
            <p:nvPr/>
          </p:nvSpPr>
          <p:spPr>
            <a:xfrm>
              <a:off x="3021780" y="6340693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Department of Urban Planning and Disaster Management, Ming-</a:t>
              </a:r>
              <a:r>
                <a:rPr lang="en-US" altLang="zh-TW" sz="1200" dirty="0" err="1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Chuan</a:t>
              </a:r>
              <a:r>
                <a:rPr lang="en-US" altLang="zh-TW" sz="12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University, Taiwan</a:t>
              </a:r>
              <a:endParaRPr lang="en-GB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0C52965-628D-408B-AE89-E5B7E6299990}"/>
                </a:ext>
              </a:extLst>
            </p:cNvPr>
            <p:cNvSpPr/>
            <p:nvPr/>
          </p:nvSpPr>
          <p:spPr>
            <a:xfrm>
              <a:off x="3021780" y="5983513"/>
              <a:ext cx="18730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TW" sz="1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Associate Professor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86B03F5-3603-4453-9F3D-5D04E9190D18}"/>
              </a:ext>
            </a:extLst>
          </p:cNvPr>
          <p:cNvSpPr txBox="1"/>
          <p:nvPr/>
        </p:nvSpPr>
        <p:spPr>
          <a:xfrm>
            <a:off x="224431" y="3668575"/>
            <a:ext cx="2466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INNOVATIVE GOVERNANCE OF FOOD-WATER-ENERGY NEXUS IN CITIES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An IFWEN Training Program</a:t>
            </a:r>
            <a:endParaRPr lang="en-GB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5E4E500-9086-443C-8BA5-CAAA825CA762}"/>
              </a:ext>
            </a:extLst>
          </p:cNvPr>
          <p:cNvSpPr txBox="1"/>
          <p:nvPr/>
        </p:nvSpPr>
        <p:spPr>
          <a:xfrm>
            <a:off x="224431" y="4750760"/>
            <a:ext cx="2466109" cy="523220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09 September - Government Solutions to Nexus Approaches</a:t>
            </a:r>
          </a:p>
        </p:txBody>
      </p:sp>
    </p:spTree>
    <p:extLst>
      <p:ext uri="{BB962C8B-B14F-4D97-AF65-F5344CB8AC3E}">
        <p14:creationId xmlns:p14="http://schemas.microsoft.com/office/powerpoint/2010/main" val="47798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AF0C54E7-1CA0-4FBB-92FA-144D2005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4" y="1509059"/>
            <a:ext cx="3414234" cy="19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F092E36-1DD1-43FC-87B2-09AF2F74CA9F}"/>
              </a:ext>
            </a:extLst>
          </p:cNvPr>
          <p:cNvSpPr txBox="1"/>
          <p:nvPr/>
        </p:nvSpPr>
        <p:spPr>
          <a:xfrm>
            <a:off x="212436" y="436228"/>
            <a:ext cx="87191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defRPr/>
            </a:pPr>
            <a:r>
              <a:rPr lang="en-GB" altLang="zh-TW" sz="2400" b="1" dirty="0">
                <a:solidFill>
                  <a:srgbClr val="90C226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Innovation Area: </a:t>
            </a:r>
            <a:r>
              <a:rPr lang="en-US" altLang="zh-TW" sz="2000" b="1" dirty="0">
                <a:solidFill>
                  <a:srgbClr val="90C226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encouraging sustainable, ecological and environmental friendly actions in the locality</a:t>
            </a:r>
            <a:endParaRPr lang="en-GB" altLang="zh-TW" sz="2000" b="1" dirty="0">
              <a:solidFill>
                <a:srgbClr val="90C226">
                  <a:lumMod val="75000"/>
                </a:srgb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D6E7F99-449B-4178-880F-C7B1E4F7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4" y="3523673"/>
            <a:ext cx="5968652" cy="335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436;p32" descr="https://lh3.googleusercontent.com/ccbGlpSpYhbA19jUK33GPWXvVzX3JNGHyrvHfe6qy6L7Q1h200CChyC-pqX5eQHI6W4aS9Iogz9Hmz28zdtaRXNymgKGx0jpWTyj9-caszw1qccHKrDGr-8FqUFrdqzZfBx7tBILbdNIX-MgZpn5kq-8dAR5u_p2GiNXbyiVBE6yHCjzkkkFiXqwANVAk_WdHi-bj_fcNrrkXRQXwFRYhmRWwyJTmx76o633OjuqU2IMyI2peBBYTenHC40EptN3g2faLHZumgxyhnSgRh4Y9wtsIJgui-UrFK7K6ZYozgu_Dw5SQK81B-xe47YtX9vQQlYo7P6cS63qcpqOWnfgN56csv9ij4mc3OuXvcte0dWNfAOaJEnKVbDzcnhgG2pgPuFthr9lBfe3sUmUrhyCCPJBfbrmC07GpOp0xtNy6KnaM6TbU811E4B--NWYKNgOS1N_3U6nuVdiZGM2AHZF9Up4Wio-25Z8sBTv28mW-SRyGOE8bXkH4HFP7X1CCaYxQM3DHaD5geYBN73BgxcddWpmOSncMggswIu8RH87XMPIO_6X_6D4Ar8MLfU149byNNBImwtSDHzmFIAmVqsYgEk_zXz7YlGcqAIQEygGOAmqZoPFKYjTMmp7rs_Kjx2g5hIbMfNgrTIserZq8-wR2CC17-rvg3I3G170yjTM20JJrziY-89oCaE=w521-h924-no">
            <a:extLst>
              <a:ext uri="{FF2B5EF4-FFF2-40B4-BE49-F238E27FC236}">
                <a16:creationId xmlns:a16="http://schemas.microsoft.com/office/drawing/2014/main" id="{FCFC21E6-6AF6-4629-B332-69B0D2D702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2168" y="1509059"/>
            <a:ext cx="3101832" cy="537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972B0F35-0F7C-471B-879B-4195AA1C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04" y="1487055"/>
            <a:ext cx="3022400" cy="53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臺北市政府環境保護局-新聞稿-北市回收廚餘變身有機肥料5/11起開放民眾申請">
            <a:extLst>
              <a:ext uri="{FF2B5EF4-FFF2-40B4-BE49-F238E27FC236}">
                <a16:creationId xmlns:a16="http://schemas.microsoft.com/office/drawing/2014/main" id="{353D5BF4-D74D-415A-BE2E-21CD760C0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95" y="3588327"/>
            <a:ext cx="2331027" cy="310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0C7478C-E946-4528-B0D7-3C3C2B661B29}"/>
              </a:ext>
            </a:extLst>
          </p:cNvPr>
          <p:cNvSpPr txBox="1"/>
          <p:nvPr/>
        </p:nvSpPr>
        <p:spPr>
          <a:xfrm>
            <a:off x="6137562" y="5380672"/>
            <a:ext cx="2105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Permaculture;</a:t>
            </a:r>
          </a:p>
          <a:p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Sheet mulching;</a:t>
            </a:r>
          </a:p>
          <a:p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Harvested water;</a:t>
            </a:r>
          </a:p>
          <a:p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cultivation;</a:t>
            </a:r>
          </a:p>
          <a:p>
            <a:r>
              <a:rPr lang="en-US" altLang="zh-TW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Composting…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4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圖表 3">
            <a:extLst>
              <a:ext uri="{FF2B5EF4-FFF2-40B4-BE49-F238E27FC236}">
                <a16:creationId xmlns:a16="http://schemas.microsoft.com/office/drawing/2014/main" id="{6299D2E7-C679-4D7A-84A6-05F46F6407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289732"/>
              </p:ext>
            </p:extLst>
          </p:nvPr>
        </p:nvGraphicFramePr>
        <p:xfrm>
          <a:off x="4710545" y="3579090"/>
          <a:ext cx="4241700" cy="2767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圖表 4">
            <a:extLst>
              <a:ext uri="{FF2B5EF4-FFF2-40B4-BE49-F238E27FC236}">
                <a16:creationId xmlns:a16="http://schemas.microsoft.com/office/drawing/2014/main" id="{8C2D4754-A91C-4391-A699-C8E5C6D677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356422"/>
              </p:ext>
            </p:extLst>
          </p:nvPr>
        </p:nvGraphicFramePr>
        <p:xfrm>
          <a:off x="4673600" y="511404"/>
          <a:ext cx="4241700" cy="2627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0B965306-5C59-43EE-B6B6-CCC6116413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8138"/>
              </p:ext>
            </p:extLst>
          </p:nvPr>
        </p:nvGraphicFramePr>
        <p:xfrm>
          <a:off x="254001" y="552968"/>
          <a:ext cx="4181663" cy="2627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圖表 6">
            <a:extLst>
              <a:ext uri="{FF2B5EF4-FFF2-40B4-BE49-F238E27FC236}">
                <a16:creationId xmlns:a16="http://schemas.microsoft.com/office/drawing/2014/main" id="{1FE2131C-6123-462D-B022-D9343E5E8B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563414"/>
              </p:ext>
            </p:extLst>
          </p:nvPr>
        </p:nvGraphicFramePr>
        <p:xfrm>
          <a:off x="254001" y="3523673"/>
          <a:ext cx="4352814" cy="302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7988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圖片 185">
            <a:extLst>
              <a:ext uri="{FF2B5EF4-FFF2-40B4-BE49-F238E27FC236}">
                <a16:creationId xmlns:a16="http://schemas.microsoft.com/office/drawing/2014/main" id="{46C369C7-F896-49FE-BB09-38F11CDCF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2" y="721676"/>
            <a:ext cx="8858911" cy="47570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0C2282B-9C28-45DE-9F26-3A6958DA9975}"/>
              </a:ext>
            </a:extLst>
          </p:cNvPr>
          <p:cNvSpPr/>
          <p:nvPr/>
        </p:nvSpPr>
        <p:spPr>
          <a:xfrm>
            <a:off x="340057" y="282919"/>
            <a:ext cx="6117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Governance Nexus of Taipei Garden City Programme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852614-7882-4CD2-8CB3-5302CCC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B1BC-644E-422F-94F9-C5A03109DF0A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63F136B-40FC-4236-A459-CD1946A2C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0687"/>
            <a:ext cx="9144000" cy="297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2396F5-C919-47F1-9AD6-F3E0435B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9" y="46182"/>
            <a:ext cx="3803265" cy="3800764"/>
          </a:xfrm>
          <a:prstGeom prst="rect">
            <a:avLst/>
          </a:prstGeom>
        </p:spPr>
      </p:pic>
      <p:pic>
        <p:nvPicPr>
          <p:cNvPr id="6" name="Picture 4" descr="圖片">
            <a:extLst>
              <a:ext uri="{FF2B5EF4-FFF2-40B4-BE49-F238E27FC236}">
                <a16:creationId xmlns:a16="http://schemas.microsoft.com/office/drawing/2014/main" id="{A7FC8B63-035F-4E8C-82E2-0A28EEE0F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7853" r="-101" b="4668"/>
          <a:stretch/>
        </p:blipFill>
        <p:spPr bwMode="auto">
          <a:xfrm>
            <a:off x="0" y="2871603"/>
            <a:ext cx="9144000" cy="39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圖片">
            <a:extLst>
              <a:ext uri="{FF2B5EF4-FFF2-40B4-BE49-F238E27FC236}">
                <a16:creationId xmlns:a16="http://schemas.microsoft.com/office/drawing/2014/main" id="{60709895-BF46-45D8-8354-271BC3A08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82" y="0"/>
            <a:ext cx="4830618" cy="282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9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圖片">
            <a:hlinkClick r:id="rId2"/>
            <a:extLst>
              <a:ext uri="{FF2B5EF4-FFF2-40B4-BE49-F238E27FC236}">
                <a16:creationId xmlns:a16="http://schemas.microsoft.com/office/drawing/2014/main" id="{28ABB389-9FC1-490B-AF21-3F81D54D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0"/>
            <a:ext cx="8421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8"/>
          <p:cNvPicPr preferRelativeResize="0"/>
          <p:nvPr/>
        </p:nvPicPr>
        <p:blipFill rotWithShape="1">
          <a:blip r:embed="rId3">
            <a:alphaModFix/>
          </a:blip>
          <a:srcRect l="5131" r="14863"/>
          <a:stretch/>
        </p:blipFill>
        <p:spPr>
          <a:xfrm>
            <a:off x="0" y="3365500"/>
            <a:ext cx="4117449" cy="350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"/>
          <p:cNvPicPr preferRelativeResize="0"/>
          <p:nvPr/>
        </p:nvPicPr>
        <p:blipFill rotWithShape="1">
          <a:blip r:embed="rId4">
            <a:alphaModFix/>
          </a:blip>
          <a:srcRect t="12844"/>
          <a:stretch/>
        </p:blipFill>
        <p:spPr>
          <a:xfrm>
            <a:off x="-1" y="0"/>
            <a:ext cx="4117449" cy="350131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8"/>
          <p:cNvSpPr txBox="1"/>
          <p:nvPr/>
        </p:nvSpPr>
        <p:spPr>
          <a:xfrm>
            <a:off x="4678334" y="427703"/>
            <a:ext cx="4343400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crosoft JhengHei"/>
              <a:buNone/>
            </a:pPr>
            <a:r>
              <a:rPr lang="en-US" sz="2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Taipei Profile</a:t>
            </a:r>
            <a:endParaRPr sz="28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1" name="Google Shape;331;p8"/>
          <p:cNvSpPr/>
          <p:nvPr/>
        </p:nvSpPr>
        <p:spPr>
          <a:xfrm>
            <a:off x="4678334" y="988761"/>
            <a:ext cx="4177165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9600"/>
              </a:buClr>
              <a:buSzPts val="1200"/>
              <a:buFont typeface="Wingdings" panose="05000000000000000000" pitchFamily="2" charset="2"/>
              <a:buChar char="n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Location: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North of Taiwan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9600"/>
              </a:buClr>
              <a:buSzPts val="1200"/>
              <a:buFont typeface="Wingdings" panose="05000000000000000000" pitchFamily="2" charset="2"/>
              <a:buChar char="n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Geography: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Basin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9600"/>
              </a:buClr>
              <a:buSzPts val="1200"/>
              <a:buFont typeface="Wingdings" panose="05000000000000000000" pitchFamily="2" charset="2"/>
              <a:buChar char="n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Urbanized areas: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271.80 km2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9600"/>
              </a:buClr>
              <a:buSzPts val="1200"/>
              <a:buFont typeface="Wingdings" panose="05000000000000000000" pitchFamily="2" charset="2"/>
              <a:buChar char="n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Population: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2.67 million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9600"/>
              </a:buClr>
              <a:buSzPts val="1200"/>
              <a:buFont typeface="Wingdings" panose="05000000000000000000" pitchFamily="2" charset="2"/>
              <a:buChar char="n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Highest Pop. Density: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27,077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persons/km</a:t>
            </a:r>
            <a:r>
              <a:rPr lang="en-US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altLang="zh-TW" sz="1200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Da-an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District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F9600"/>
              </a:buClr>
              <a:buSzPts val="1200"/>
              <a:buFont typeface="Wingdings" panose="05000000000000000000" pitchFamily="2" charset="2"/>
              <a:buChar char="n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Climate: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Subtropical</a:t>
            </a:r>
            <a:b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Summer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(29.6℃); December (16.1℃)</a:t>
            </a:r>
            <a:endParaRPr sz="16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18461EF-15EA-4F07-BEA9-588540B31D95}"/>
              </a:ext>
            </a:extLst>
          </p:cNvPr>
          <p:cNvGrpSpPr/>
          <p:nvPr/>
        </p:nvGrpSpPr>
        <p:grpSpPr>
          <a:xfrm>
            <a:off x="531090" y="1225551"/>
            <a:ext cx="3186546" cy="3958512"/>
            <a:chOff x="737286" y="0"/>
            <a:chExt cx="5169484" cy="607187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1D5FEF9-FDDE-4D68-B524-1BB657441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2" r="5528"/>
            <a:stretch/>
          </p:blipFill>
          <p:spPr bwMode="auto">
            <a:xfrm>
              <a:off x="737286" y="0"/>
              <a:ext cx="5169484" cy="6071870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87ED46E-26CC-48F3-A1F4-C8BCFD8EC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53" y="4740576"/>
              <a:ext cx="927100" cy="11887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圖片">
            <a:extLst>
              <a:ext uri="{FF2B5EF4-FFF2-40B4-BE49-F238E27FC236}">
                <a16:creationId xmlns:a16="http://schemas.microsoft.com/office/drawing/2014/main" id="{0C2091EC-15EA-46C5-A065-06D2D264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35" y="3537526"/>
            <a:ext cx="5903064" cy="33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B9F041E-3C82-43C9-B848-DFB9218C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61" y="14833"/>
            <a:ext cx="5842285" cy="278378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951087-B046-4A62-BC0B-A69B4FD6536B}"/>
              </a:ext>
            </a:extLst>
          </p:cNvPr>
          <p:cNvSpPr/>
          <p:nvPr/>
        </p:nvSpPr>
        <p:spPr>
          <a:xfrm>
            <a:off x="207749" y="1848270"/>
            <a:ext cx="2941851" cy="4275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60000" lvl="0" indent="-3429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urban farming movement involves bottom-up/top-down dynamics over time</a:t>
            </a:r>
          </a:p>
          <a:p>
            <a:pPr marL="360000" lvl="0" indent="-3429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buFont typeface="Wingdings" panose="05000000000000000000" pitchFamily="2" charset="2"/>
              <a:buChar char="n"/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Initiated </a:t>
            </a: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by a group of local NGOs in Taipei and made policy appeals to the mayor in 2014.</a:t>
            </a:r>
          </a:p>
          <a:p>
            <a:pPr marL="360000" marR="0" lvl="0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government forms active public-private partnerships.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960784-0410-4B5D-B5E8-FA06EED1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0B1BC-644E-422F-94F9-C5A03109DF0A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標題 7">
            <a:extLst>
              <a:ext uri="{FF2B5EF4-FFF2-40B4-BE49-F238E27FC236}">
                <a16:creationId xmlns:a16="http://schemas.microsoft.com/office/drawing/2014/main" id="{5363D52F-D57F-49AA-976F-ABFAC8FEFFE4}"/>
              </a:ext>
            </a:extLst>
          </p:cNvPr>
          <p:cNvSpPr txBox="1">
            <a:spLocks/>
          </p:cNvSpPr>
          <p:nvPr/>
        </p:nvSpPr>
        <p:spPr>
          <a:xfrm>
            <a:off x="207749" y="157358"/>
            <a:ext cx="3228178" cy="2313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600" dirty="0"/>
              <a:t>What is the Taipei Garden City Programme?</a:t>
            </a:r>
          </a:p>
        </p:txBody>
      </p:sp>
    </p:spTree>
    <p:extLst>
      <p:ext uri="{BB962C8B-B14F-4D97-AF65-F5344CB8AC3E}">
        <p14:creationId xmlns:p14="http://schemas.microsoft.com/office/powerpoint/2010/main" val="270129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3E34DFCC-5FC3-42AB-90A1-E7AEA4A563A6}"/>
              </a:ext>
            </a:extLst>
          </p:cNvPr>
          <p:cNvGrpSpPr/>
          <p:nvPr/>
        </p:nvGrpSpPr>
        <p:grpSpPr>
          <a:xfrm>
            <a:off x="3455469" y="1"/>
            <a:ext cx="5688531" cy="6858000"/>
            <a:chOff x="737286" y="0"/>
            <a:chExt cx="5169484" cy="6071870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D0C70A-AA33-412E-8593-2A536C75C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2" r="5528"/>
            <a:stretch/>
          </p:blipFill>
          <p:spPr bwMode="auto">
            <a:xfrm>
              <a:off x="737286" y="0"/>
              <a:ext cx="5169484" cy="6071870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CC3D70D-EA45-4EE6-B599-BE3FC2A2C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53" y="4740576"/>
              <a:ext cx="927100" cy="11887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2E87C08-0178-4B0D-9530-99499B3AA0BC}"/>
              </a:ext>
            </a:extLst>
          </p:cNvPr>
          <p:cNvSpPr/>
          <p:nvPr/>
        </p:nvSpPr>
        <p:spPr>
          <a:xfrm>
            <a:off x="441563" y="866636"/>
            <a:ext cx="301390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Happy gardens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(95, 30%)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Disused public lands on the ground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 communities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City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centre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Multiple benefits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Non-commercial</a:t>
            </a:r>
          </a:p>
          <a:p>
            <a:pPr marL="285750" marR="0" lvl="0" indent="-285750" algn="l" defTabSz="457200" rtl="0" eaLnBrk="1" fontAlgn="base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Green roofs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(62,11%)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Rooftop of public buildings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Local communities/staffs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City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centre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Multiple benefits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Non-commercial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E33BFF-9146-4331-B571-E28062F4768F}"/>
              </a:ext>
            </a:extLst>
          </p:cNvPr>
          <p:cNvSpPr/>
          <p:nvPr/>
        </p:nvSpPr>
        <p:spPr>
          <a:xfrm>
            <a:off x="441563" y="3709450"/>
            <a:ext cx="301390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School gardens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(284 ground and 253 rooftop, 45%)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Grounds and rooftops of schools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Teachers and students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City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centre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Environmental education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Non-commercial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000"/>
              </a:buClr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Allotment gardens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(14%)</a:t>
            </a: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Larger privately-owned lands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Agriculture zones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City outskirt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Food production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Commercial to recreation</a:t>
            </a: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6AB6426D-F83B-4D70-859E-93201954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48" y="157359"/>
            <a:ext cx="5426434" cy="646206"/>
          </a:xfrm>
        </p:spPr>
        <p:txBody>
          <a:bodyPr>
            <a:normAutofit/>
          </a:bodyPr>
          <a:lstStyle/>
          <a:p>
            <a:r>
              <a:rPr lang="en-GB" sz="2800" dirty="0"/>
              <a:t>Garden types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1D03BFC-A2C6-4CC5-A18F-0F1F00737522}"/>
              </a:ext>
            </a:extLst>
          </p:cNvPr>
          <p:cNvSpPr/>
          <p:nvPr/>
        </p:nvSpPr>
        <p:spPr>
          <a:xfrm>
            <a:off x="7287489" y="397883"/>
            <a:ext cx="17618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Since 2015, 733 sites have been established, covering 19.75 ha and involving in 54,013 citizens (as of Feb 2020).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8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C2D4AC71-EBBF-49A7-B834-19FCBDD00BA7}"/>
              </a:ext>
            </a:extLst>
          </p:cNvPr>
          <p:cNvSpPr txBox="1"/>
          <p:nvPr/>
        </p:nvSpPr>
        <p:spPr>
          <a:xfrm>
            <a:off x="424873" y="520162"/>
            <a:ext cx="814647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00" marR="0" lvl="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tabLst/>
              <a:defRPr/>
            </a:pPr>
            <a:r>
              <a:rPr kumimoji="0" lang="en-GB" altLang="zh-TW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Innovation Area: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Making use of (temporarily) vacant and public owned land near to urban residents.</a:t>
            </a:r>
            <a:endParaRPr kumimoji="0" lang="en-GB" altLang="zh-TW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6A5D33-FEBE-4E41-AC1D-549EB33C1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874" y="1628590"/>
            <a:ext cx="5227586" cy="180041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195FA21-3C70-44C0-AA02-D9B5D400B8B3}"/>
              </a:ext>
            </a:extLst>
          </p:cNvPr>
          <p:cNvSpPr txBox="1"/>
          <p:nvPr/>
        </p:nvSpPr>
        <p:spPr>
          <a:xfrm>
            <a:off x="484909" y="1607933"/>
            <a:ext cx="3394362" cy="20685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60000" marR="0" lvl="0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Lifting land use ban on publicly-owned lands for temporary use before construction.</a:t>
            </a:r>
          </a:p>
          <a:p>
            <a:pPr marL="360000" marR="0" lvl="0" indent="-342900" algn="l" defTabSz="457200" rtl="0" eaLnBrk="1" fontAlgn="auto" latinLnBrk="0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GB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City-wide inventory of suitable land.</a:t>
            </a:r>
          </a:p>
        </p:txBody>
      </p:sp>
      <p:pic>
        <p:nvPicPr>
          <p:cNvPr id="11" name="Picture 4" descr="圖片">
            <a:extLst>
              <a:ext uri="{FF2B5EF4-FFF2-40B4-BE49-F238E27FC236}">
                <a16:creationId xmlns:a16="http://schemas.microsoft.com/office/drawing/2014/main" id="{87AFA9BD-8821-4F02-9EE2-5CE150B52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1" y="3929122"/>
            <a:ext cx="4730519" cy="267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圖片">
            <a:extLst>
              <a:ext uri="{FF2B5EF4-FFF2-40B4-BE49-F238E27FC236}">
                <a16:creationId xmlns:a16="http://schemas.microsoft.com/office/drawing/2014/main" id="{3FD315E6-ACDC-4AEC-959A-B4F23C65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3961448"/>
            <a:ext cx="4696691" cy="264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646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林副市長視察田園城市-綠屋頂(聯合醫院松德院區)4">
            <a:extLst>
              <a:ext uri="{FF2B5EF4-FFF2-40B4-BE49-F238E27FC236}">
                <a16:creationId xmlns:a16="http://schemas.microsoft.com/office/drawing/2014/main" id="{3A3B8E7C-EC50-4715-A53F-BC1BFF06C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b="30108"/>
          <a:stretch/>
        </p:blipFill>
        <p:spPr bwMode="auto">
          <a:xfrm>
            <a:off x="-23633" y="3514454"/>
            <a:ext cx="4484797" cy="33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25359863-51F6-426D-9796-43DC93019E9B}"/>
              </a:ext>
            </a:extLst>
          </p:cNvPr>
          <p:cNvSpPr txBox="1"/>
          <p:nvPr/>
        </p:nvSpPr>
        <p:spPr>
          <a:xfrm>
            <a:off x="415636" y="236333"/>
            <a:ext cx="7984837" cy="6835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0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E6B91E"/>
              </a:buClr>
              <a:buSzPct val="85000"/>
              <a:defRPr/>
            </a:pPr>
            <a:r>
              <a:rPr lang="en-GB" altLang="zh-TW" sz="2000" b="1" dirty="0">
                <a:solidFill>
                  <a:srgbClr val="90C226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Innovation Area: </a:t>
            </a:r>
            <a:r>
              <a:rPr lang="en-GB" altLang="zh-TW" b="1" dirty="0">
                <a:solidFill>
                  <a:srgbClr val="90C226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empowering local communities and connecting to social problems and community characteristics</a:t>
            </a:r>
          </a:p>
        </p:txBody>
      </p:sp>
      <p:pic>
        <p:nvPicPr>
          <p:cNvPr id="1032" name="Picture 8" descr="田園城市串聯人群與土地的可食地景(台北畫刊109年1月) | 臺北旅遊網">
            <a:extLst>
              <a:ext uri="{FF2B5EF4-FFF2-40B4-BE49-F238E27FC236}">
                <a16:creationId xmlns:a16="http://schemas.microsoft.com/office/drawing/2014/main" id="{C7C7B91A-9FFD-40AF-A128-65B930B42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4" y="3723923"/>
            <a:ext cx="4682836" cy="311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圖片">
            <a:extLst>
              <a:ext uri="{FF2B5EF4-FFF2-40B4-BE49-F238E27FC236}">
                <a16:creationId xmlns:a16="http://schemas.microsoft.com/office/drawing/2014/main" id="{29E0D6E6-63A6-4628-A112-B1343AB2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17" y="1035308"/>
            <a:ext cx="4682836" cy="290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可能是 6 個人和微笑的人的圖像">
            <a:extLst>
              <a:ext uri="{FF2B5EF4-FFF2-40B4-BE49-F238E27FC236}">
                <a16:creationId xmlns:a16="http://schemas.microsoft.com/office/drawing/2014/main" id="{6A3E543B-7E4A-483C-B7A0-D3EAEA5AA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3"/>
          <a:stretch/>
        </p:blipFill>
        <p:spPr bwMode="auto">
          <a:xfrm>
            <a:off x="-36080" y="1035309"/>
            <a:ext cx="4484797" cy="262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0DD783E-7488-4FFC-97FD-9C0C9E3EAC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621"/>
          <a:stretch/>
        </p:blipFill>
        <p:spPr>
          <a:xfrm>
            <a:off x="4448717" y="3657601"/>
            <a:ext cx="4707730" cy="3186261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79D00167-402C-44A7-9830-0F3BED72C30C}"/>
              </a:ext>
            </a:extLst>
          </p:cNvPr>
          <p:cNvSpPr txBox="1"/>
          <p:nvPr/>
        </p:nvSpPr>
        <p:spPr>
          <a:xfrm>
            <a:off x="42267" y="1115351"/>
            <a:ext cx="362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Horticultural therapy at hospitals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6B5492C-3CC2-42EC-9C11-F8B694A9A683}"/>
              </a:ext>
            </a:extLst>
          </p:cNvPr>
          <p:cNvSpPr txBox="1"/>
          <p:nvPr/>
        </p:nvSpPr>
        <p:spPr>
          <a:xfrm>
            <a:off x="4527063" y="1175387"/>
            <a:ext cx="367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care for elderly &amp; disadvantaged communities</a:t>
            </a:r>
          </a:p>
        </p:txBody>
      </p:sp>
    </p:spTree>
    <p:extLst>
      <p:ext uri="{BB962C8B-B14F-4D97-AF65-F5344CB8AC3E}">
        <p14:creationId xmlns:p14="http://schemas.microsoft.com/office/powerpoint/2010/main" val="51894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可能是 10 個人的圖像">
            <a:extLst>
              <a:ext uri="{FF2B5EF4-FFF2-40B4-BE49-F238E27FC236}">
                <a16:creationId xmlns:a16="http://schemas.microsoft.com/office/drawing/2014/main" id="{A7CAE4A8-95DE-4F41-B715-1AB06159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99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可能是食物和文字的圖像">
            <a:extLst>
              <a:ext uri="{FF2B5EF4-FFF2-40B4-BE49-F238E27FC236}">
                <a16:creationId xmlns:a16="http://schemas.microsoft.com/office/drawing/2014/main" id="{99BB2F66-B86B-41DD-B19E-A8C95FEA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BED22BE-9546-4052-AF2D-FE32CCEEF288}"/>
              </a:ext>
            </a:extLst>
          </p:cNvPr>
          <p:cNvSpPr txBox="1"/>
          <p:nvPr/>
        </p:nvSpPr>
        <p:spPr>
          <a:xfrm>
            <a:off x="4922982" y="741279"/>
            <a:ext cx="416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start-up scheme at social housing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4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未提供相片說明。">
            <a:extLst>
              <a:ext uri="{FF2B5EF4-FFF2-40B4-BE49-F238E27FC236}">
                <a16:creationId xmlns:a16="http://schemas.microsoft.com/office/drawing/2014/main" id="{AE7AA931-41B1-4D93-AB28-C251D5A6D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7" r="-3" b="3204"/>
          <a:stretch/>
        </p:blipFill>
        <p:spPr bwMode="auto">
          <a:xfrm>
            <a:off x="20" y="2"/>
            <a:ext cx="565096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18C7B4-7F88-4111-A2AE-FA724DFB5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85" r="16736" b="3"/>
          <a:stretch/>
        </p:blipFill>
        <p:spPr>
          <a:xfrm>
            <a:off x="5740152" y="1"/>
            <a:ext cx="3403847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1914FDD-C381-4C76-BEA3-634AE9C01A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3" r="13476" b="3"/>
          <a:stretch/>
        </p:blipFill>
        <p:spPr>
          <a:xfrm>
            <a:off x="20" y="4316255"/>
            <a:ext cx="5127618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E80A858-8273-4810-AA04-509B1099CDD9}"/>
              </a:ext>
            </a:extLst>
          </p:cNvPr>
          <p:cNvSpPr txBox="1"/>
          <p:nvPr/>
        </p:nvSpPr>
        <p:spPr>
          <a:xfrm>
            <a:off x="4757737" y="3996130"/>
            <a:ext cx="4129361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Environmental Education</a:t>
            </a:r>
          </a:p>
        </p:txBody>
      </p:sp>
    </p:spTree>
    <p:extLst>
      <p:ext uri="{BB962C8B-B14F-4D97-AF65-F5344CB8AC3E}">
        <p14:creationId xmlns:p14="http://schemas.microsoft.com/office/powerpoint/2010/main" val="797869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087E604E-EB68-4071-9284-F6A30699FDB6}"/>
              </a:ext>
            </a:extLst>
          </p:cNvPr>
          <p:cNvSpPr txBox="1"/>
          <p:nvPr/>
        </p:nvSpPr>
        <p:spPr>
          <a:xfrm>
            <a:off x="4140878" y="4651644"/>
            <a:ext cx="4403031" cy="8704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7100" algn="r" defTabSz="685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E6B91E"/>
              </a:buClr>
              <a:buSzPct val="85000"/>
              <a:defRPr/>
            </a:pPr>
            <a:r>
              <a:rPr lang="en-US" altLang="zh-TW" sz="2400" b="1" dirty="0">
                <a:solidFill>
                  <a:srgbClr val="90C226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Innovation Area: </a:t>
            </a:r>
            <a:r>
              <a:rPr lang="en-US" altLang="zh-TW" b="1" dirty="0">
                <a:solidFill>
                  <a:srgbClr val="90C226">
                    <a:lumMod val="75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use of online platform for sharing information and engaging people.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E0CFF27-69DC-4166-B0DE-041BF25B6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5" b="16651"/>
          <a:stretch/>
        </p:blipFill>
        <p:spPr>
          <a:xfrm>
            <a:off x="1423568" y="32337"/>
            <a:ext cx="3765029" cy="3020281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3010A5D-031D-40C7-9356-4B6D69D26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0735" b="9746"/>
          <a:stretch/>
        </p:blipFill>
        <p:spPr>
          <a:xfrm>
            <a:off x="-279784" y="2710211"/>
            <a:ext cx="3893075" cy="4147789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1EE84FE6-CAAE-4C3A-8028-D6B662E0EA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15515" b="-5"/>
          <a:stretch/>
        </p:blipFill>
        <p:spPr>
          <a:xfrm>
            <a:off x="5399494" y="10"/>
            <a:ext cx="3744506" cy="3800754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71832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1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0563C1"/>
    </a:folHlink>
  </a:clrScheme>
  <a:fontScheme name="Sheets">
    <a:majorFont>
      <a:latin typeface="Calibri"/>
      <a:ea typeface="Calibri"/>
      <a:cs typeface="Calibri"/>
    </a:majorFont>
    <a:minorFont>
      <a:latin typeface="Calibri"/>
      <a:ea typeface="Calibri"/>
      <a:cs typeface="Calibri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374</Words>
  <Application>Microsoft Office PowerPoint</Application>
  <PresentationFormat>如螢幕大小 (4:3)</PresentationFormat>
  <Paragraphs>68</Paragraphs>
  <Slides>14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24" baseType="lpstr">
      <vt:lpstr>Microsoft JhengHei</vt:lpstr>
      <vt:lpstr>Microsoft JhengHei</vt:lpstr>
      <vt:lpstr>Arial</vt:lpstr>
      <vt:lpstr>Calibri</vt:lpstr>
      <vt:lpstr>Calibri Light</vt:lpstr>
      <vt:lpstr>Trebuchet MS</vt:lpstr>
      <vt:lpstr>Wingdings</vt:lpstr>
      <vt:lpstr>Wingdings 3</vt:lpstr>
      <vt:lpstr>Office 佈景主題</vt:lpstr>
      <vt:lpstr>多面向</vt:lpstr>
      <vt:lpstr>PowerPoint 簡報</vt:lpstr>
      <vt:lpstr>PowerPoint 簡報</vt:lpstr>
      <vt:lpstr>PowerPoint 簡報</vt:lpstr>
      <vt:lpstr>Garden types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Wanyu SHIH</dc:creator>
  <cp:lastModifiedBy>Wanyu SHIH</cp:lastModifiedBy>
  <cp:revision>7</cp:revision>
  <dcterms:created xsi:type="dcterms:W3CDTF">2021-09-08T16:31:31Z</dcterms:created>
  <dcterms:modified xsi:type="dcterms:W3CDTF">2021-09-09T13:32:27Z</dcterms:modified>
</cp:coreProperties>
</file>