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5" r:id="rId2"/>
    <p:sldId id="271" r:id="rId3"/>
    <p:sldId id="260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82"/>
  </p:normalViewPr>
  <p:slideViewPr>
    <p:cSldViewPr snapToGrid="0" snapToObjects="1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7A230-2720-5C4B-8EE8-219D6B400B15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08524-DCF0-E544-8102-0B7BC70BAB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691C9-95A2-834B-B5F5-EDF145DB5C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6FF18-BA10-FA42-8CEC-531A32AFA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38A55-2179-9749-844C-3F3F14B20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54D5-DBE9-B143-B70D-B424260535EE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8277A-7756-434E-A673-31A3A395A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46458-A3F6-AA4E-9D31-C85E0ECFB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A119-6ED5-0D4A-BC00-268C237AB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7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65D28-AF51-014C-A6DA-5C45C005B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52DCE0-49E5-9541-9AD8-A82E85AC4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6F087-0F72-AB49-9C81-52909EC29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54D5-DBE9-B143-B70D-B424260535EE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C1B3A-E61B-1F4F-BB4B-5172E1D42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054B9-724A-8D4B-9941-EB96BFEDF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A119-6ED5-0D4A-BC00-268C237AB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AD7A74-5C44-374E-89EF-35F09A4648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AA5C39-B460-4D4C-8160-E2B1F5213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4DF7B-D0EC-A14D-B4B0-0B9B409D0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54D5-DBE9-B143-B70D-B424260535EE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84848-1E44-9148-8BDE-09EE347E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4E436-9EB0-C246-8D2E-F0211F77B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A119-6ED5-0D4A-BC00-268C237AB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3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C817-ADF9-B543-85B8-A5573242F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F0291-A0CB-C04D-B366-F6D5A8589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F5B47-D1D2-9140-8606-FF94BFC5A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54D5-DBE9-B143-B70D-B424260535EE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3C5CA-DA25-B64F-B2E4-719758EB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75D38-CEC1-1845-B9F0-09E15CFBC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A119-6ED5-0D4A-BC00-268C237AB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0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34BE2-1B52-C04A-8035-0357E6B24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0E7E6-AF6D-184D-A513-C85D7C9DC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C6EEB-BAE4-C342-AFE0-6CD358521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54D5-DBE9-B143-B70D-B424260535EE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9A224-521F-FA42-B9F9-59569F917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E01AE-0284-A54B-A40E-F7741A60F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A119-6ED5-0D4A-BC00-268C237AB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29ABA-AE5D-494E-A81B-C76D26377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B316A-58AE-4F4C-A14B-2FB8087B4D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700976-A64F-204B-A09A-AE1A8B668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F40F4-F185-FC45-8FC9-01223BAA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54D5-DBE9-B143-B70D-B424260535EE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2ECA4-A691-1046-9894-427638BE3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0744D-F922-C946-AA25-74DE9A88A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A119-6ED5-0D4A-BC00-268C237AB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0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F7923-E09F-8D42-A482-B5131C448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51418-ADD9-C744-B03D-0B1E6775D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A5428F-E026-774D-ACDE-7AE8F025D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7222F-09DD-C445-990E-5F61F282D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5FBB66-19E1-F843-BB22-81B06D52EF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49D30-1735-3B43-AFF6-D30A78F9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54D5-DBE9-B143-B70D-B424260535EE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0F31C5-3691-6144-BADD-C0B3A9808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1636A0-4E48-1644-BEAE-EE613ED7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A119-6ED5-0D4A-BC00-268C237AB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83B2E-6174-2D4C-AA6F-29F7A8DF1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9FFAEB-06EA-A54F-81D4-6E82DFDB3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54D5-DBE9-B143-B70D-B424260535EE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341252-BD15-4746-921C-C1C8FB98F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637650-1F73-BC47-B35E-EDD09D964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A119-6ED5-0D4A-BC00-268C237AB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0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62EC46-DB1B-564A-ACF7-18E8BF311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54D5-DBE9-B143-B70D-B424260535EE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B37913-07E4-C44B-BA41-B53B89C97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5FBCC-C882-6D45-9272-3ACE98397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A119-6ED5-0D4A-BC00-268C237AB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5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9C6C-5B23-8B4A-930A-9C0A35785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04BDD-69C5-3B49-9052-E43C9D510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9586A-D439-FC4D-8203-C177C7E7C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E7A7D-05A1-F04F-8F55-8216101C8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54D5-DBE9-B143-B70D-B424260535EE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0CE46-67C4-DC4E-A905-E57346BC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AE8EF-E149-6A49-BF09-25A93128B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A119-6ED5-0D4A-BC00-268C237AB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6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12837-280B-0841-BE58-97CEEBF7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476810-C115-DA4B-88CA-F15C80B98C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CFEF4-A55F-F948-8F84-8D7CAE6E7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38E03-8D43-074C-AF36-A3892C655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54D5-DBE9-B143-B70D-B424260535EE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1BFDB-863D-F940-8975-BB603F399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8708C-09CF-F249-9388-48618965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A119-6ED5-0D4A-BC00-268C237AB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7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A9BC8B-7D27-2340-B3A2-0032C25F1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92563-C5DC-5D4F-B98F-14E07E910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60AD8-3B43-2348-A244-EAAD9614F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954D5-DBE9-B143-B70D-B424260535EE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89A3C-7445-4841-91BA-5B900A8E4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1EA7C-54BE-DA4F-B9B8-C5CD5E4CB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A119-6ED5-0D4A-BC00-268C237AB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2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837D6-0D58-3443-8BEC-A99E32FEE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WP2 (presented in Sao Paulo in 09/2019)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4617C5-FBFB-0444-A8FC-84A9EAEDA18B}"/>
              </a:ext>
            </a:extLst>
          </p:cNvPr>
          <p:cNvSpPr txBox="1"/>
          <p:nvPr/>
        </p:nvSpPr>
        <p:spPr>
          <a:xfrm>
            <a:off x="2362336" y="5991371"/>
            <a:ext cx="7496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Fig 2:</a:t>
            </a:r>
            <a:r>
              <a:rPr lang="en-US" dirty="0">
                <a:latin typeface="+mj-lt"/>
              </a:rPr>
              <a:t> Conceptual framework for the effects of GBI on the FWE nexus in cities.</a:t>
            </a:r>
            <a:endParaRPr lang="en-AU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F27B12-72D1-1348-A96C-4943A0586A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3361"/>
          <a:stretch/>
        </p:blipFill>
        <p:spPr>
          <a:xfrm>
            <a:off x="829753" y="1278471"/>
            <a:ext cx="698106" cy="47129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8B1279D-4323-4245-98DF-47CD4B57B6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9" r="60560"/>
          <a:stretch/>
        </p:blipFill>
        <p:spPr>
          <a:xfrm>
            <a:off x="1536307" y="1278471"/>
            <a:ext cx="3440808" cy="4712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8BF4FF3-07F9-BA4C-99AF-42881B82C5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440" r="19943"/>
          <a:stretch/>
        </p:blipFill>
        <p:spPr>
          <a:xfrm>
            <a:off x="4977115" y="1278471"/>
            <a:ext cx="4271057" cy="47129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4914B90-7AC9-7840-B8BA-44C503652F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286"/>
          <a:stretch/>
        </p:blipFill>
        <p:spPr>
          <a:xfrm>
            <a:off x="9167149" y="1278471"/>
            <a:ext cx="2178202" cy="47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手繪多邊形: 圖案 33">
            <a:extLst>
              <a:ext uri="{FF2B5EF4-FFF2-40B4-BE49-F238E27FC236}">
                <a16:creationId xmlns:a16="http://schemas.microsoft.com/office/drawing/2014/main" id="{796DA020-8C5A-461F-B8C1-06EE001F0C42}"/>
              </a:ext>
            </a:extLst>
          </p:cNvPr>
          <p:cNvSpPr/>
          <p:nvPr/>
        </p:nvSpPr>
        <p:spPr>
          <a:xfrm>
            <a:off x="3620655" y="1717964"/>
            <a:ext cx="6548581" cy="4894022"/>
          </a:xfrm>
          <a:custGeom>
            <a:avLst/>
            <a:gdLst>
              <a:gd name="connsiteX0" fmla="*/ 2059709 w 6576291"/>
              <a:gd name="connsiteY0" fmla="*/ 9236 h 4498109"/>
              <a:gd name="connsiteX1" fmla="*/ 6576291 w 6576291"/>
              <a:gd name="connsiteY1" fmla="*/ 0 h 4498109"/>
              <a:gd name="connsiteX2" fmla="*/ 6567055 w 6576291"/>
              <a:gd name="connsiteY2" fmla="*/ 4498109 h 4498109"/>
              <a:gd name="connsiteX3" fmla="*/ 0 w 6576291"/>
              <a:gd name="connsiteY3" fmla="*/ 4498109 h 4498109"/>
              <a:gd name="connsiteX4" fmla="*/ 0 w 6576291"/>
              <a:gd name="connsiteY4" fmla="*/ 572654 h 4498109"/>
              <a:gd name="connsiteX5" fmla="*/ 2078182 w 6576291"/>
              <a:gd name="connsiteY5" fmla="*/ 563418 h 4498109"/>
              <a:gd name="connsiteX6" fmla="*/ 2059709 w 6576291"/>
              <a:gd name="connsiteY6" fmla="*/ 9236 h 4498109"/>
              <a:gd name="connsiteX0" fmla="*/ 2059709 w 6576291"/>
              <a:gd name="connsiteY0" fmla="*/ 9236 h 4498109"/>
              <a:gd name="connsiteX1" fmla="*/ 6576291 w 6576291"/>
              <a:gd name="connsiteY1" fmla="*/ 0 h 4498109"/>
              <a:gd name="connsiteX2" fmla="*/ 6567055 w 6576291"/>
              <a:gd name="connsiteY2" fmla="*/ 4498109 h 4498109"/>
              <a:gd name="connsiteX3" fmla="*/ 0 w 6576291"/>
              <a:gd name="connsiteY3" fmla="*/ 4498109 h 4498109"/>
              <a:gd name="connsiteX4" fmla="*/ 0 w 6576291"/>
              <a:gd name="connsiteY4" fmla="*/ 572654 h 4498109"/>
              <a:gd name="connsiteX5" fmla="*/ 2040570 w 6576291"/>
              <a:gd name="connsiteY5" fmla="*/ 563418 h 4498109"/>
              <a:gd name="connsiteX6" fmla="*/ 2059709 w 6576291"/>
              <a:gd name="connsiteY6" fmla="*/ 9236 h 4498109"/>
              <a:gd name="connsiteX0" fmla="*/ 2059709 w 6576291"/>
              <a:gd name="connsiteY0" fmla="*/ 9236 h 4498109"/>
              <a:gd name="connsiteX1" fmla="*/ 6576291 w 6576291"/>
              <a:gd name="connsiteY1" fmla="*/ 0 h 4498109"/>
              <a:gd name="connsiteX2" fmla="*/ 6567055 w 6576291"/>
              <a:gd name="connsiteY2" fmla="*/ 4498109 h 4498109"/>
              <a:gd name="connsiteX3" fmla="*/ 0 w 6576291"/>
              <a:gd name="connsiteY3" fmla="*/ 4498109 h 4498109"/>
              <a:gd name="connsiteX4" fmla="*/ 0 w 6576291"/>
              <a:gd name="connsiteY4" fmla="*/ 572654 h 4498109"/>
              <a:gd name="connsiteX5" fmla="*/ 2068780 w 6576291"/>
              <a:gd name="connsiteY5" fmla="*/ 563418 h 4498109"/>
              <a:gd name="connsiteX6" fmla="*/ 2059709 w 6576291"/>
              <a:gd name="connsiteY6" fmla="*/ 9236 h 4498109"/>
              <a:gd name="connsiteX0" fmla="*/ 2059709 w 6576291"/>
              <a:gd name="connsiteY0" fmla="*/ 9236 h 4498109"/>
              <a:gd name="connsiteX1" fmla="*/ 6576291 w 6576291"/>
              <a:gd name="connsiteY1" fmla="*/ 0 h 4498109"/>
              <a:gd name="connsiteX2" fmla="*/ 6567055 w 6576291"/>
              <a:gd name="connsiteY2" fmla="*/ 4498109 h 4498109"/>
              <a:gd name="connsiteX3" fmla="*/ 0 w 6576291"/>
              <a:gd name="connsiteY3" fmla="*/ 4498109 h 4498109"/>
              <a:gd name="connsiteX4" fmla="*/ 0 w 6576291"/>
              <a:gd name="connsiteY4" fmla="*/ 572654 h 4498109"/>
              <a:gd name="connsiteX5" fmla="*/ 2040570 w 6576291"/>
              <a:gd name="connsiteY5" fmla="*/ 572654 h 4498109"/>
              <a:gd name="connsiteX6" fmla="*/ 2059709 w 6576291"/>
              <a:gd name="connsiteY6" fmla="*/ 9236 h 4498109"/>
              <a:gd name="connsiteX0" fmla="*/ 2059709 w 6576291"/>
              <a:gd name="connsiteY0" fmla="*/ 9236 h 4498109"/>
              <a:gd name="connsiteX1" fmla="*/ 6576291 w 6576291"/>
              <a:gd name="connsiteY1" fmla="*/ 0 h 4498109"/>
              <a:gd name="connsiteX2" fmla="*/ 6567055 w 6576291"/>
              <a:gd name="connsiteY2" fmla="*/ 4498109 h 4498109"/>
              <a:gd name="connsiteX3" fmla="*/ 0 w 6576291"/>
              <a:gd name="connsiteY3" fmla="*/ 4498109 h 4498109"/>
              <a:gd name="connsiteX4" fmla="*/ 0 w 6576291"/>
              <a:gd name="connsiteY4" fmla="*/ 572654 h 4498109"/>
              <a:gd name="connsiteX5" fmla="*/ 2078183 w 6576291"/>
              <a:gd name="connsiteY5" fmla="*/ 581890 h 4498109"/>
              <a:gd name="connsiteX6" fmla="*/ 2059709 w 6576291"/>
              <a:gd name="connsiteY6" fmla="*/ 9236 h 4498109"/>
              <a:gd name="connsiteX0" fmla="*/ 2059709 w 6576291"/>
              <a:gd name="connsiteY0" fmla="*/ 9236 h 4498109"/>
              <a:gd name="connsiteX1" fmla="*/ 6576291 w 6576291"/>
              <a:gd name="connsiteY1" fmla="*/ 0 h 4498109"/>
              <a:gd name="connsiteX2" fmla="*/ 6567055 w 6576291"/>
              <a:gd name="connsiteY2" fmla="*/ 4498109 h 4498109"/>
              <a:gd name="connsiteX3" fmla="*/ 0 w 6576291"/>
              <a:gd name="connsiteY3" fmla="*/ 4498109 h 4498109"/>
              <a:gd name="connsiteX4" fmla="*/ 0 w 6576291"/>
              <a:gd name="connsiteY4" fmla="*/ 572654 h 4498109"/>
              <a:gd name="connsiteX5" fmla="*/ 2040570 w 6576291"/>
              <a:gd name="connsiteY5" fmla="*/ 581890 h 4498109"/>
              <a:gd name="connsiteX6" fmla="*/ 2059709 w 6576291"/>
              <a:gd name="connsiteY6" fmla="*/ 9236 h 4498109"/>
              <a:gd name="connsiteX0" fmla="*/ 2059709 w 6576291"/>
              <a:gd name="connsiteY0" fmla="*/ 9236 h 4498109"/>
              <a:gd name="connsiteX1" fmla="*/ 6576291 w 6576291"/>
              <a:gd name="connsiteY1" fmla="*/ 0 h 4498109"/>
              <a:gd name="connsiteX2" fmla="*/ 6567055 w 6576291"/>
              <a:gd name="connsiteY2" fmla="*/ 4498109 h 4498109"/>
              <a:gd name="connsiteX3" fmla="*/ 0 w 6576291"/>
              <a:gd name="connsiteY3" fmla="*/ 4498109 h 4498109"/>
              <a:gd name="connsiteX4" fmla="*/ 0 w 6576291"/>
              <a:gd name="connsiteY4" fmla="*/ 572654 h 4498109"/>
              <a:gd name="connsiteX5" fmla="*/ 1973661 w 6576291"/>
              <a:gd name="connsiteY5" fmla="*/ 581890 h 4498109"/>
              <a:gd name="connsiteX6" fmla="*/ 2059709 w 6576291"/>
              <a:gd name="connsiteY6" fmla="*/ 9236 h 4498109"/>
              <a:gd name="connsiteX0" fmla="*/ 1964125 w 6576291"/>
              <a:gd name="connsiteY0" fmla="*/ 18472 h 4498109"/>
              <a:gd name="connsiteX1" fmla="*/ 6576291 w 6576291"/>
              <a:gd name="connsiteY1" fmla="*/ 0 h 4498109"/>
              <a:gd name="connsiteX2" fmla="*/ 6567055 w 6576291"/>
              <a:gd name="connsiteY2" fmla="*/ 4498109 h 4498109"/>
              <a:gd name="connsiteX3" fmla="*/ 0 w 6576291"/>
              <a:gd name="connsiteY3" fmla="*/ 4498109 h 4498109"/>
              <a:gd name="connsiteX4" fmla="*/ 0 w 6576291"/>
              <a:gd name="connsiteY4" fmla="*/ 572654 h 4498109"/>
              <a:gd name="connsiteX5" fmla="*/ 1973661 w 6576291"/>
              <a:gd name="connsiteY5" fmla="*/ 581890 h 4498109"/>
              <a:gd name="connsiteX6" fmla="*/ 1964125 w 6576291"/>
              <a:gd name="connsiteY6" fmla="*/ 18472 h 449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6291" h="4498109">
                <a:moveTo>
                  <a:pt x="1964125" y="18472"/>
                </a:moveTo>
                <a:lnTo>
                  <a:pt x="6576291" y="0"/>
                </a:lnTo>
                <a:cubicBezTo>
                  <a:pt x="6573212" y="1499370"/>
                  <a:pt x="6570134" y="2998739"/>
                  <a:pt x="6567055" y="4498109"/>
                </a:cubicBezTo>
                <a:lnTo>
                  <a:pt x="0" y="4498109"/>
                </a:lnTo>
                <a:lnTo>
                  <a:pt x="0" y="572654"/>
                </a:lnTo>
                <a:lnTo>
                  <a:pt x="1973661" y="581890"/>
                </a:lnTo>
                <a:lnTo>
                  <a:pt x="1964125" y="18472"/>
                </a:ln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5" name="群組 64">
            <a:extLst>
              <a:ext uri="{FF2B5EF4-FFF2-40B4-BE49-F238E27FC236}">
                <a16:creationId xmlns:a16="http://schemas.microsoft.com/office/drawing/2014/main" id="{4E0D05A5-3A58-458C-912C-A975DD7FC03B}"/>
              </a:ext>
            </a:extLst>
          </p:cNvPr>
          <p:cNvGrpSpPr/>
          <p:nvPr/>
        </p:nvGrpSpPr>
        <p:grpSpPr>
          <a:xfrm>
            <a:off x="2105893" y="1349166"/>
            <a:ext cx="7897091" cy="5100513"/>
            <a:chOff x="-113805" y="1768330"/>
            <a:chExt cx="7720223" cy="4717145"/>
          </a:xfrm>
        </p:grpSpPr>
        <p:grpSp>
          <p:nvGrpSpPr>
            <p:cNvPr id="56" name="群組 55">
              <a:extLst>
                <a:ext uri="{FF2B5EF4-FFF2-40B4-BE49-F238E27FC236}">
                  <a16:creationId xmlns:a16="http://schemas.microsoft.com/office/drawing/2014/main" id="{0EA5B840-63FD-4C96-AE1C-6758241CC142}"/>
                </a:ext>
              </a:extLst>
            </p:cNvPr>
            <p:cNvGrpSpPr/>
            <p:nvPr/>
          </p:nvGrpSpPr>
          <p:grpSpPr>
            <a:xfrm>
              <a:off x="4898398" y="2316816"/>
              <a:ext cx="700675" cy="1056283"/>
              <a:chOff x="3420118" y="1857951"/>
              <a:chExt cx="700675" cy="709172"/>
            </a:xfrm>
          </p:grpSpPr>
          <p:sp>
            <p:nvSpPr>
              <p:cNvPr id="57" name="左中括弧 56">
                <a:extLst>
                  <a:ext uri="{FF2B5EF4-FFF2-40B4-BE49-F238E27FC236}">
                    <a16:creationId xmlns:a16="http://schemas.microsoft.com/office/drawing/2014/main" id="{475D758D-7F6E-4BE7-8F23-544B96C954FC}"/>
                  </a:ext>
                </a:extLst>
              </p:cNvPr>
              <p:cNvSpPr/>
              <p:nvPr/>
            </p:nvSpPr>
            <p:spPr>
              <a:xfrm>
                <a:off x="3780346" y="1857951"/>
                <a:ext cx="275003" cy="709172"/>
              </a:xfrm>
              <a:prstGeom prst="leftBracket">
                <a:avLst>
                  <a:gd name="adj" fmla="val 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8" name="直線接點 57">
                <a:extLst>
                  <a:ext uri="{FF2B5EF4-FFF2-40B4-BE49-F238E27FC236}">
                    <a16:creationId xmlns:a16="http://schemas.microsoft.com/office/drawing/2014/main" id="{B9D59331-EA3B-4937-B837-D89975A1D87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420118" y="2452853"/>
                <a:ext cx="340447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直線接點 58">
                <a:extLst>
                  <a:ext uri="{FF2B5EF4-FFF2-40B4-BE49-F238E27FC236}">
                    <a16:creationId xmlns:a16="http://schemas.microsoft.com/office/drawing/2014/main" id="{518CD826-FE6E-4B1C-B8C4-DEA8778083F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780346" y="2149109"/>
                <a:ext cx="340447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群組 52">
              <a:extLst>
                <a:ext uri="{FF2B5EF4-FFF2-40B4-BE49-F238E27FC236}">
                  <a16:creationId xmlns:a16="http://schemas.microsoft.com/office/drawing/2014/main" id="{B1D115F3-3260-4D36-A59A-AF2490784C01}"/>
                </a:ext>
              </a:extLst>
            </p:cNvPr>
            <p:cNvGrpSpPr/>
            <p:nvPr/>
          </p:nvGrpSpPr>
          <p:grpSpPr>
            <a:xfrm>
              <a:off x="4889193" y="5921174"/>
              <a:ext cx="623298" cy="489566"/>
              <a:chOff x="3432051" y="1857952"/>
              <a:chExt cx="623298" cy="638379"/>
            </a:xfrm>
          </p:grpSpPr>
          <p:sp>
            <p:nvSpPr>
              <p:cNvPr id="54" name="左中括弧 53">
                <a:extLst>
                  <a:ext uri="{FF2B5EF4-FFF2-40B4-BE49-F238E27FC236}">
                    <a16:creationId xmlns:a16="http://schemas.microsoft.com/office/drawing/2014/main" id="{B49B9CA4-E819-4124-9AB0-DADF1B33FE1A}"/>
                  </a:ext>
                </a:extLst>
              </p:cNvPr>
              <p:cNvSpPr/>
              <p:nvPr/>
            </p:nvSpPr>
            <p:spPr>
              <a:xfrm>
                <a:off x="3772498" y="1857952"/>
                <a:ext cx="282851" cy="638379"/>
              </a:xfrm>
              <a:prstGeom prst="leftBracket">
                <a:avLst>
                  <a:gd name="adj" fmla="val 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5" name="直線接點 54">
                <a:extLst>
                  <a:ext uri="{FF2B5EF4-FFF2-40B4-BE49-F238E27FC236}">
                    <a16:creationId xmlns:a16="http://schemas.microsoft.com/office/drawing/2014/main" id="{7EA3E03B-0E73-470F-8A63-C07AD9AFAC0B}"/>
                  </a:ext>
                </a:extLst>
              </p:cNvPr>
              <p:cNvCxnSpPr>
                <a:cxnSpLocks/>
                <a:stCxn id="54" idx="1"/>
              </p:cNvCxnSpPr>
              <p:nvPr/>
            </p:nvCxnSpPr>
            <p:spPr>
              <a:xfrm flipH="1" flipV="1">
                <a:off x="3432051" y="2177141"/>
                <a:ext cx="340447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群組 49">
              <a:extLst>
                <a:ext uri="{FF2B5EF4-FFF2-40B4-BE49-F238E27FC236}">
                  <a16:creationId xmlns:a16="http://schemas.microsoft.com/office/drawing/2014/main" id="{1618AEEA-C892-43F3-9CDF-C5D2A0290FDD}"/>
                </a:ext>
              </a:extLst>
            </p:cNvPr>
            <p:cNvGrpSpPr/>
            <p:nvPr/>
          </p:nvGrpSpPr>
          <p:grpSpPr>
            <a:xfrm>
              <a:off x="4898398" y="3778052"/>
              <a:ext cx="623298" cy="489566"/>
              <a:chOff x="3432051" y="1857952"/>
              <a:chExt cx="623298" cy="638379"/>
            </a:xfrm>
          </p:grpSpPr>
          <p:sp>
            <p:nvSpPr>
              <p:cNvPr id="51" name="左中括弧 50">
                <a:extLst>
                  <a:ext uri="{FF2B5EF4-FFF2-40B4-BE49-F238E27FC236}">
                    <a16:creationId xmlns:a16="http://schemas.microsoft.com/office/drawing/2014/main" id="{BCBB3A85-461A-446B-A186-B6637CF6BB73}"/>
                  </a:ext>
                </a:extLst>
              </p:cNvPr>
              <p:cNvSpPr/>
              <p:nvPr/>
            </p:nvSpPr>
            <p:spPr>
              <a:xfrm>
                <a:off x="3772498" y="1857952"/>
                <a:ext cx="282851" cy="638379"/>
              </a:xfrm>
              <a:prstGeom prst="leftBracket">
                <a:avLst>
                  <a:gd name="adj" fmla="val 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2" name="直線接點 51">
                <a:extLst>
                  <a:ext uri="{FF2B5EF4-FFF2-40B4-BE49-F238E27FC236}">
                    <a16:creationId xmlns:a16="http://schemas.microsoft.com/office/drawing/2014/main" id="{A0990E12-CE14-4499-90DC-C314F886EEA1}"/>
                  </a:ext>
                </a:extLst>
              </p:cNvPr>
              <p:cNvCxnSpPr>
                <a:cxnSpLocks/>
                <a:stCxn id="51" idx="1"/>
              </p:cNvCxnSpPr>
              <p:nvPr/>
            </p:nvCxnSpPr>
            <p:spPr>
              <a:xfrm flipH="1" flipV="1">
                <a:off x="3432051" y="2177141"/>
                <a:ext cx="340447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0D67F974-7622-4E32-A4AE-7AF2F684BB6B}"/>
                </a:ext>
              </a:extLst>
            </p:cNvPr>
            <p:cNvGrpSpPr/>
            <p:nvPr/>
          </p:nvGrpSpPr>
          <p:grpSpPr>
            <a:xfrm>
              <a:off x="2927749" y="3197613"/>
              <a:ext cx="480715" cy="3003215"/>
              <a:chOff x="3418910" y="3221636"/>
              <a:chExt cx="700757" cy="3003215"/>
            </a:xfrm>
          </p:grpSpPr>
          <p:cxnSp>
            <p:nvCxnSpPr>
              <p:cNvPr id="45" name="直線接點 44">
                <a:extLst>
                  <a:ext uri="{FF2B5EF4-FFF2-40B4-BE49-F238E27FC236}">
                    <a16:creationId xmlns:a16="http://schemas.microsoft.com/office/drawing/2014/main" id="{1C93C7B6-2748-44B4-9BAB-BF18EB725E06}"/>
                  </a:ext>
                </a:extLst>
              </p:cNvPr>
              <p:cNvCxnSpPr/>
              <p:nvPr/>
            </p:nvCxnSpPr>
            <p:spPr>
              <a:xfrm>
                <a:off x="3772498" y="5126754"/>
                <a:ext cx="34716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直線接點 43">
                <a:extLst>
                  <a:ext uri="{FF2B5EF4-FFF2-40B4-BE49-F238E27FC236}">
                    <a16:creationId xmlns:a16="http://schemas.microsoft.com/office/drawing/2014/main" id="{BD3D8520-EEA6-45BA-9F65-9360C2F27EEF}"/>
                  </a:ext>
                </a:extLst>
              </p:cNvPr>
              <p:cNvCxnSpPr/>
              <p:nvPr/>
            </p:nvCxnSpPr>
            <p:spPr>
              <a:xfrm>
                <a:off x="3759357" y="4106191"/>
                <a:ext cx="34716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0" name="群組 39">
                <a:extLst>
                  <a:ext uri="{FF2B5EF4-FFF2-40B4-BE49-F238E27FC236}">
                    <a16:creationId xmlns:a16="http://schemas.microsoft.com/office/drawing/2014/main" id="{E224597F-E187-49B3-A5C9-575F02EA2E6B}"/>
                  </a:ext>
                </a:extLst>
              </p:cNvPr>
              <p:cNvGrpSpPr/>
              <p:nvPr/>
            </p:nvGrpSpPr>
            <p:grpSpPr>
              <a:xfrm>
                <a:off x="3418910" y="3221636"/>
                <a:ext cx="623298" cy="3003215"/>
                <a:chOff x="3432051" y="1857952"/>
                <a:chExt cx="623298" cy="638379"/>
              </a:xfrm>
            </p:grpSpPr>
            <p:sp>
              <p:nvSpPr>
                <p:cNvPr id="41" name="左中括弧 40">
                  <a:extLst>
                    <a:ext uri="{FF2B5EF4-FFF2-40B4-BE49-F238E27FC236}">
                      <a16:creationId xmlns:a16="http://schemas.microsoft.com/office/drawing/2014/main" id="{14EEBAAC-F648-4024-88F2-A8708A61F053}"/>
                    </a:ext>
                  </a:extLst>
                </p:cNvPr>
                <p:cNvSpPr/>
                <p:nvPr/>
              </p:nvSpPr>
              <p:spPr>
                <a:xfrm>
                  <a:off x="3772498" y="1857952"/>
                  <a:ext cx="282851" cy="638379"/>
                </a:xfrm>
                <a:prstGeom prst="leftBracket">
                  <a:avLst>
                    <a:gd name="adj" fmla="val 0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42" name="直線接點 41">
                  <a:extLst>
                    <a:ext uri="{FF2B5EF4-FFF2-40B4-BE49-F238E27FC236}">
                      <a16:creationId xmlns:a16="http://schemas.microsoft.com/office/drawing/2014/main" id="{C5E5D600-1A98-4F36-8568-CE8D6A91E396}"/>
                    </a:ext>
                  </a:extLst>
                </p:cNvPr>
                <p:cNvCxnSpPr>
                  <a:cxnSpLocks/>
                  <a:stCxn id="41" idx="1"/>
                </p:cNvCxnSpPr>
                <p:nvPr/>
              </p:nvCxnSpPr>
              <p:spPr>
                <a:xfrm flipH="1" flipV="1">
                  <a:off x="3432051" y="2177141"/>
                  <a:ext cx="340447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CA568133-0077-4DFC-8B20-89DAE2E9E31C}"/>
                </a:ext>
              </a:extLst>
            </p:cNvPr>
            <p:cNvSpPr txBox="1"/>
            <p:nvPr/>
          </p:nvSpPr>
          <p:spPr>
            <a:xfrm>
              <a:off x="1537076" y="1895434"/>
              <a:ext cx="1430198" cy="4838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Agriculture lands</a:t>
              </a:r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DE0CF097-A265-47CC-B526-C6076C3F965C}"/>
                </a:ext>
              </a:extLst>
            </p:cNvPr>
            <p:cNvSpPr txBox="1"/>
            <p:nvPr/>
          </p:nvSpPr>
          <p:spPr>
            <a:xfrm>
              <a:off x="3344146" y="1768330"/>
              <a:ext cx="1690254" cy="284644"/>
            </a:xfrm>
            <a:prstGeom prst="rect">
              <a:avLst/>
            </a:prstGeom>
            <a:solidFill>
              <a:srgbClr val="CEDCB6"/>
            </a:solidFill>
            <a:ln>
              <a:solidFill>
                <a:srgbClr val="9BC06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Agriculture lands</a:t>
              </a:r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4BEFA5D6-7206-4F14-963F-000CFBA3FD73}"/>
                </a:ext>
              </a:extLst>
            </p:cNvPr>
            <p:cNvSpPr txBox="1"/>
            <p:nvPr/>
          </p:nvSpPr>
          <p:spPr>
            <a:xfrm>
              <a:off x="3344146" y="2234561"/>
              <a:ext cx="1690253" cy="284644"/>
            </a:xfrm>
            <a:prstGeom prst="rect">
              <a:avLst/>
            </a:prstGeom>
            <a:solidFill>
              <a:srgbClr val="CEDCB6"/>
            </a:solidFill>
            <a:ln>
              <a:solidFill>
                <a:srgbClr val="9BC06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Allotments</a:t>
              </a:r>
            </a:p>
          </p:txBody>
        </p: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416CCBC6-5CE5-4E28-AC30-8C35AA8A6121}"/>
                </a:ext>
              </a:extLst>
            </p:cNvPr>
            <p:cNvSpPr txBox="1"/>
            <p:nvPr/>
          </p:nvSpPr>
          <p:spPr>
            <a:xfrm>
              <a:off x="3344146" y="2942970"/>
              <a:ext cx="1690254" cy="48389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Formal parks and greenspaces</a:t>
              </a:r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3D5B037C-7455-4AFF-9D88-3117A4C4770D}"/>
                </a:ext>
              </a:extLst>
            </p:cNvPr>
            <p:cNvSpPr txBox="1"/>
            <p:nvPr/>
          </p:nvSpPr>
          <p:spPr>
            <a:xfrm>
              <a:off x="3323360" y="3809833"/>
              <a:ext cx="1690254" cy="48389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Informal greenspaces</a:t>
              </a:r>
            </a:p>
          </p:txBody>
        </p:sp>
        <p:grpSp>
          <p:nvGrpSpPr>
            <p:cNvPr id="17" name="群組 16">
              <a:extLst>
                <a:ext uri="{FF2B5EF4-FFF2-40B4-BE49-F238E27FC236}">
                  <a16:creationId xmlns:a16="http://schemas.microsoft.com/office/drawing/2014/main" id="{943842B1-041C-4216-BE9B-8375F6089B91}"/>
                </a:ext>
              </a:extLst>
            </p:cNvPr>
            <p:cNvGrpSpPr/>
            <p:nvPr/>
          </p:nvGrpSpPr>
          <p:grpSpPr>
            <a:xfrm>
              <a:off x="5454341" y="2178690"/>
              <a:ext cx="2152077" cy="1272202"/>
              <a:chOff x="6285612" y="2202713"/>
              <a:chExt cx="2152077" cy="1272202"/>
            </a:xfrm>
          </p:grpSpPr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C6B7F6C0-B8C9-42E3-A3FD-353C2299C7C7}"/>
                  </a:ext>
                </a:extLst>
              </p:cNvPr>
              <p:cNvSpPr txBox="1"/>
              <p:nvPr/>
            </p:nvSpPr>
            <p:spPr>
              <a:xfrm>
                <a:off x="6285616" y="2202713"/>
                <a:ext cx="2152073" cy="28464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Parks</a:t>
                </a:r>
              </a:p>
            </p:txBody>
          </p:sp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8172296E-A1DB-4340-8AB2-FD14456CBEAC}"/>
                  </a:ext>
                </a:extLst>
              </p:cNvPr>
              <p:cNvSpPr txBox="1"/>
              <p:nvPr/>
            </p:nvSpPr>
            <p:spPr>
              <a:xfrm>
                <a:off x="6285616" y="2607660"/>
                <a:ext cx="2152073" cy="28464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Gardens</a:t>
                </a:r>
              </a:p>
            </p:txBody>
          </p:sp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34E9757C-786E-4DB4-8CEB-66E55495A5AF}"/>
                  </a:ext>
                </a:extLst>
              </p:cNvPr>
              <p:cNvSpPr txBox="1"/>
              <p:nvPr/>
            </p:nvSpPr>
            <p:spPr>
              <a:xfrm>
                <a:off x="6285612" y="2991021"/>
                <a:ext cx="2152073" cy="48389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Greenspaces (including forests)</a:t>
                </a:r>
              </a:p>
            </p:txBody>
          </p:sp>
        </p:grp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2B81D0AE-5CB8-4476-8469-5430C3A4373D}"/>
                </a:ext>
              </a:extLst>
            </p:cNvPr>
            <p:cNvSpPr txBox="1"/>
            <p:nvPr/>
          </p:nvSpPr>
          <p:spPr>
            <a:xfrm>
              <a:off x="3344146" y="4952834"/>
              <a:ext cx="1690254" cy="28464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Other open spaces</a:t>
              </a:r>
            </a:p>
          </p:txBody>
        </p:sp>
        <p:grpSp>
          <p:nvGrpSpPr>
            <p:cNvPr id="26" name="群組 25">
              <a:extLst>
                <a:ext uri="{FF2B5EF4-FFF2-40B4-BE49-F238E27FC236}">
                  <a16:creationId xmlns:a16="http://schemas.microsoft.com/office/drawing/2014/main" id="{6010DDE2-97FA-4E5A-B304-4D6D4A40F66B}"/>
                </a:ext>
              </a:extLst>
            </p:cNvPr>
            <p:cNvGrpSpPr/>
            <p:nvPr/>
          </p:nvGrpSpPr>
          <p:grpSpPr>
            <a:xfrm>
              <a:off x="5454341" y="3666669"/>
              <a:ext cx="2152073" cy="700143"/>
              <a:chOff x="6285612" y="3690692"/>
              <a:chExt cx="2152073" cy="700143"/>
            </a:xfrm>
          </p:grpSpPr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764FA54B-2941-4027-AC63-511C69AE87A3}"/>
                  </a:ext>
                </a:extLst>
              </p:cNvPr>
              <p:cNvSpPr txBox="1"/>
              <p:nvPr/>
            </p:nvSpPr>
            <p:spPr>
              <a:xfrm>
                <a:off x="6285612" y="3690692"/>
                <a:ext cx="2152073" cy="28464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Riverside</a:t>
                </a:r>
              </a:p>
            </p:txBody>
          </p:sp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57807AFC-9F66-42F3-9440-400FE2BBEBD7}"/>
                  </a:ext>
                </a:extLst>
              </p:cNvPr>
              <p:cNvSpPr txBox="1"/>
              <p:nvPr/>
            </p:nvSpPr>
            <p:spPr>
              <a:xfrm>
                <a:off x="6285612" y="4106191"/>
                <a:ext cx="2152073" cy="28464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Roadside</a:t>
                </a:r>
              </a:p>
            </p:txBody>
          </p:sp>
        </p:grpSp>
        <p:grpSp>
          <p:nvGrpSpPr>
            <p:cNvPr id="28" name="群組 27">
              <a:extLst>
                <a:ext uri="{FF2B5EF4-FFF2-40B4-BE49-F238E27FC236}">
                  <a16:creationId xmlns:a16="http://schemas.microsoft.com/office/drawing/2014/main" id="{A9121368-D19A-477E-A605-F4211D323CEC}"/>
                </a:ext>
              </a:extLst>
            </p:cNvPr>
            <p:cNvGrpSpPr/>
            <p:nvPr/>
          </p:nvGrpSpPr>
          <p:grpSpPr>
            <a:xfrm>
              <a:off x="5454340" y="5843499"/>
              <a:ext cx="2152073" cy="641976"/>
              <a:chOff x="6285611" y="5867522"/>
              <a:chExt cx="2152073" cy="641976"/>
            </a:xfrm>
          </p:grpSpPr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7BCAF088-73E6-4F7E-BB9F-8FBCA4BD8E79}"/>
                  </a:ext>
                </a:extLst>
              </p:cNvPr>
              <p:cNvSpPr txBox="1"/>
              <p:nvPr/>
            </p:nvSpPr>
            <p:spPr>
              <a:xfrm>
                <a:off x="6285611" y="5867522"/>
                <a:ext cx="2152073" cy="28464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Rooftops</a:t>
                </a:r>
              </a:p>
            </p:txBody>
          </p:sp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2CE9B4F4-F551-48B5-B6A8-DFD2C4B66E4D}"/>
                  </a:ext>
                </a:extLst>
              </p:cNvPr>
              <p:cNvSpPr txBox="1"/>
              <p:nvPr/>
            </p:nvSpPr>
            <p:spPr>
              <a:xfrm>
                <a:off x="6285611" y="6224854"/>
                <a:ext cx="2152073" cy="28464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Other vertical gardens</a:t>
                </a:r>
              </a:p>
            </p:txBody>
          </p:sp>
        </p:grpSp>
        <p:sp>
          <p:nvSpPr>
            <p:cNvPr id="31" name="左中括弧 30">
              <a:extLst>
                <a:ext uri="{FF2B5EF4-FFF2-40B4-BE49-F238E27FC236}">
                  <a16:creationId xmlns:a16="http://schemas.microsoft.com/office/drawing/2014/main" id="{56B57A60-646B-4670-9B97-FF9F7927FA51}"/>
                </a:ext>
              </a:extLst>
            </p:cNvPr>
            <p:cNvSpPr/>
            <p:nvPr/>
          </p:nvSpPr>
          <p:spPr>
            <a:xfrm>
              <a:off x="3140859" y="1833929"/>
              <a:ext cx="194033" cy="638379"/>
            </a:xfrm>
            <a:prstGeom prst="leftBracket">
              <a:avLst>
                <a:gd name="adj" fmla="val 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直線接點 34">
              <a:extLst>
                <a:ext uri="{FF2B5EF4-FFF2-40B4-BE49-F238E27FC236}">
                  <a16:creationId xmlns:a16="http://schemas.microsoft.com/office/drawing/2014/main" id="{0CE13FC3-1E7C-45A4-821D-B2AF96DFD7F2}"/>
                </a:ext>
              </a:extLst>
            </p:cNvPr>
            <p:cNvCxnSpPr>
              <a:cxnSpLocks/>
              <a:stCxn id="31" idx="1"/>
              <a:endCxn id="4" idx="3"/>
            </p:cNvCxnSpPr>
            <p:nvPr/>
          </p:nvCxnSpPr>
          <p:spPr>
            <a:xfrm flipH="1" flipV="1">
              <a:off x="2967273" y="2137381"/>
              <a:ext cx="173585" cy="1573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D59AE57A-90A5-4B58-886E-831F5761A45F}"/>
                </a:ext>
              </a:extLst>
            </p:cNvPr>
            <p:cNvSpPr txBox="1"/>
            <p:nvPr/>
          </p:nvSpPr>
          <p:spPr>
            <a:xfrm>
              <a:off x="3323360" y="6023889"/>
              <a:ext cx="1690254" cy="28464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Buildings</a:t>
              </a:r>
            </a:p>
          </p:txBody>
        </p:sp>
        <p:grpSp>
          <p:nvGrpSpPr>
            <p:cNvPr id="47" name="群組 46">
              <a:extLst>
                <a:ext uri="{FF2B5EF4-FFF2-40B4-BE49-F238E27FC236}">
                  <a16:creationId xmlns:a16="http://schemas.microsoft.com/office/drawing/2014/main" id="{BF917175-DD4A-4F53-8D32-BECBC162E840}"/>
                </a:ext>
              </a:extLst>
            </p:cNvPr>
            <p:cNvGrpSpPr/>
            <p:nvPr/>
          </p:nvGrpSpPr>
          <p:grpSpPr>
            <a:xfrm>
              <a:off x="1053704" y="2061547"/>
              <a:ext cx="463591" cy="2623104"/>
              <a:chOff x="3432051" y="1857952"/>
              <a:chExt cx="623298" cy="638379"/>
            </a:xfrm>
          </p:grpSpPr>
          <p:sp>
            <p:nvSpPr>
              <p:cNvPr id="48" name="左中括弧 47">
                <a:extLst>
                  <a:ext uri="{FF2B5EF4-FFF2-40B4-BE49-F238E27FC236}">
                    <a16:creationId xmlns:a16="http://schemas.microsoft.com/office/drawing/2014/main" id="{9066B093-8453-4591-B9F5-586DD2A0C0B1}"/>
                  </a:ext>
                </a:extLst>
              </p:cNvPr>
              <p:cNvSpPr/>
              <p:nvPr/>
            </p:nvSpPr>
            <p:spPr>
              <a:xfrm>
                <a:off x="3772498" y="1857952"/>
                <a:ext cx="282851" cy="638379"/>
              </a:xfrm>
              <a:prstGeom prst="leftBracket">
                <a:avLst>
                  <a:gd name="adj" fmla="val 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9" name="直線接點 48">
                <a:extLst>
                  <a:ext uri="{FF2B5EF4-FFF2-40B4-BE49-F238E27FC236}">
                    <a16:creationId xmlns:a16="http://schemas.microsoft.com/office/drawing/2014/main" id="{60AC8012-F1E7-4055-BC3A-1E9266F9520C}"/>
                  </a:ext>
                </a:extLst>
              </p:cNvPr>
              <p:cNvCxnSpPr>
                <a:cxnSpLocks/>
                <a:stCxn id="48" idx="1"/>
              </p:cNvCxnSpPr>
              <p:nvPr/>
            </p:nvCxnSpPr>
            <p:spPr>
              <a:xfrm flipH="1" flipV="1">
                <a:off x="3432051" y="2177141"/>
                <a:ext cx="340447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4E718F94-0566-4F16-80B1-9EE268562F1F}"/>
                </a:ext>
              </a:extLst>
            </p:cNvPr>
            <p:cNvSpPr txBox="1"/>
            <p:nvPr/>
          </p:nvSpPr>
          <p:spPr>
            <a:xfrm>
              <a:off x="1510733" y="4341292"/>
              <a:ext cx="1430198" cy="48389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Non-agriculture lands</a:t>
              </a:r>
            </a:p>
          </p:txBody>
        </p:sp>
        <p:grpSp>
          <p:nvGrpSpPr>
            <p:cNvPr id="60" name="群組 59">
              <a:extLst>
                <a:ext uri="{FF2B5EF4-FFF2-40B4-BE49-F238E27FC236}">
                  <a16:creationId xmlns:a16="http://schemas.microsoft.com/office/drawing/2014/main" id="{E7D78C5C-3583-4001-97F0-4F6867A2A8BA}"/>
                </a:ext>
              </a:extLst>
            </p:cNvPr>
            <p:cNvGrpSpPr/>
            <p:nvPr/>
          </p:nvGrpSpPr>
          <p:grpSpPr>
            <a:xfrm>
              <a:off x="5034400" y="4710624"/>
              <a:ext cx="480133" cy="765766"/>
              <a:chOff x="3575216" y="1857951"/>
              <a:chExt cx="480133" cy="709172"/>
            </a:xfrm>
          </p:grpSpPr>
          <p:sp>
            <p:nvSpPr>
              <p:cNvPr id="61" name="左中括弧 60">
                <a:extLst>
                  <a:ext uri="{FF2B5EF4-FFF2-40B4-BE49-F238E27FC236}">
                    <a16:creationId xmlns:a16="http://schemas.microsoft.com/office/drawing/2014/main" id="{EA01DC08-8163-436C-81B7-0125C8149FFE}"/>
                  </a:ext>
                </a:extLst>
              </p:cNvPr>
              <p:cNvSpPr/>
              <p:nvPr/>
            </p:nvSpPr>
            <p:spPr>
              <a:xfrm>
                <a:off x="3780346" y="1857951"/>
                <a:ext cx="275003" cy="709172"/>
              </a:xfrm>
              <a:prstGeom prst="leftBracket">
                <a:avLst>
                  <a:gd name="adj" fmla="val 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2" name="直線接點 61">
                <a:extLst>
                  <a:ext uri="{FF2B5EF4-FFF2-40B4-BE49-F238E27FC236}">
                    <a16:creationId xmlns:a16="http://schemas.microsoft.com/office/drawing/2014/main" id="{1780824E-716F-44F7-A2DA-96AD9BE54F28}"/>
                  </a:ext>
                </a:extLst>
              </p:cNvPr>
              <p:cNvCxnSpPr>
                <a:cxnSpLocks/>
                <a:stCxn id="24" idx="1"/>
                <a:endCxn id="20" idx="3"/>
              </p:cNvCxnSpPr>
              <p:nvPr/>
            </p:nvCxnSpPr>
            <p:spPr>
              <a:xfrm flipH="1">
                <a:off x="3575216" y="2214064"/>
                <a:ext cx="41994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2B67AB03-2F02-44DF-8CDA-0D875285D015}"/>
                </a:ext>
              </a:extLst>
            </p:cNvPr>
            <p:cNvSpPr txBox="1"/>
            <p:nvPr/>
          </p:nvSpPr>
          <p:spPr>
            <a:xfrm>
              <a:off x="5454342" y="4560937"/>
              <a:ext cx="2152073" cy="2846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School grounds</a:t>
              </a: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669416B2-EDCA-4CFA-84E2-15CDCCFBA428}"/>
                </a:ext>
              </a:extLst>
            </p:cNvPr>
            <p:cNvSpPr txBox="1"/>
            <p:nvPr/>
          </p:nvSpPr>
          <p:spPr>
            <a:xfrm>
              <a:off x="5458960" y="5331058"/>
              <a:ext cx="2147454" cy="28464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Disused/vacant lands</a:t>
              </a:r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E2B532E7-813A-45CD-8505-BDBFDCF76103}"/>
                </a:ext>
              </a:extLst>
            </p:cNvPr>
            <p:cNvSpPr txBox="1"/>
            <p:nvPr/>
          </p:nvSpPr>
          <p:spPr>
            <a:xfrm>
              <a:off x="5454341" y="4952834"/>
              <a:ext cx="2152073" cy="28464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Institutional grounds</a:t>
              </a:r>
            </a:p>
          </p:txBody>
        </p:sp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A631BA39-A371-42E1-97EB-4399A6072931}"/>
                </a:ext>
              </a:extLst>
            </p:cNvPr>
            <p:cNvSpPr txBox="1"/>
            <p:nvPr/>
          </p:nvSpPr>
          <p:spPr>
            <a:xfrm>
              <a:off x="-113805" y="3111487"/>
              <a:ext cx="1211633" cy="4838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Urban Agriculture</a:t>
              </a:r>
            </a:p>
          </p:txBody>
        </p:sp>
      </p:grpSp>
      <p:sp>
        <p:nvSpPr>
          <p:cNvPr id="63" name="標題 1">
            <a:extLst>
              <a:ext uri="{FF2B5EF4-FFF2-40B4-BE49-F238E27FC236}">
                <a16:creationId xmlns:a16="http://schemas.microsoft.com/office/drawing/2014/main" id="{D6703EA2-D572-49ED-ACE6-FF17B04DADCA}"/>
              </a:ext>
            </a:extLst>
          </p:cNvPr>
          <p:cNvSpPr txBox="1">
            <a:spLocks/>
          </p:cNvSpPr>
          <p:nvPr/>
        </p:nvSpPr>
        <p:spPr>
          <a:xfrm>
            <a:off x="2105892" y="397551"/>
            <a:ext cx="8186928" cy="7345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/>
              <a:t>Edible Urban Greenspaces: Scope </a:t>
            </a:r>
            <a:r>
              <a:rPr lang="en-US" dirty="0"/>
              <a:t>WP6 (presented in Sao Paulo in 09/2019)</a:t>
            </a:r>
            <a:endParaRPr lang="en-GB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31C901A-7715-41BB-8FE1-2DD9757EC6C7}"/>
              </a:ext>
            </a:extLst>
          </p:cNvPr>
          <p:cNvSpPr txBox="1"/>
          <p:nvPr/>
        </p:nvSpPr>
        <p:spPr>
          <a:xfrm>
            <a:off x="2945447" y="5349654"/>
            <a:ext cx="2060663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Scope of edible greenspaces in literature</a:t>
            </a:r>
          </a:p>
        </p:txBody>
      </p:sp>
    </p:spTree>
    <p:extLst>
      <p:ext uri="{BB962C8B-B14F-4D97-AF65-F5344CB8AC3E}">
        <p14:creationId xmlns:p14="http://schemas.microsoft.com/office/powerpoint/2010/main" val="76294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91DF13-83DC-44D6-8D6E-1E8122A5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2596" y="147780"/>
            <a:ext cx="8346809" cy="600364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FWE of Edible Urban Greenspaces: Literature Review (</a:t>
            </a:r>
            <a:r>
              <a:rPr lang="en-US" sz="2800" dirty="0"/>
              <a:t>WP6 (presented in Sao Paulo in 09/2019)</a:t>
            </a:r>
            <a:endParaRPr lang="en-GB" sz="28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B5B16-7EF1-47B8-AB84-7E8D5952A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7157" y="701964"/>
            <a:ext cx="8645237" cy="974446"/>
          </a:xfrm>
        </p:spPr>
        <p:txBody>
          <a:bodyPr>
            <a:normAutofit/>
          </a:bodyPr>
          <a:lstStyle/>
          <a:p>
            <a:r>
              <a:rPr lang="en-GB" altLang="zh-TW" sz="1600" dirty="0"/>
              <a:t>Food system is defined as “</a:t>
            </a:r>
            <a:r>
              <a:rPr lang="en-GB" altLang="zh-TW" sz="1600" b="1" dirty="0">
                <a:solidFill>
                  <a:schemeClr val="accent1">
                    <a:lumMod val="75000"/>
                  </a:schemeClr>
                </a:solidFill>
              </a:rPr>
              <a:t>the chain of activities connecting food production, processing, distribution, consumption, and waste management, as well as the associated regulatory institutions and activities</a:t>
            </a:r>
            <a:r>
              <a:rPr lang="en-GB" altLang="zh-TW" sz="1600" dirty="0"/>
              <a:t>” (</a:t>
            </a:r>
            <a:r>
              <a:rPr lang="en-GB" altLang="zh-TW" sz="1600" dirty="0" err="1"/>
              <a:t>Pothukuchi</a:t>
            </a:r>
            <a:r>
              <a:rPr lang="en-GB" altLang="zh-TW" sz="1600" dirty="0"/>
              <a:t>, &amp; Kaufman, 2000).</a:t>
            </a:r>
            <a:endParaRPr lang="en-GB" sz="16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47F39DE-BFCA-4DA1-B39C-A0DCC51E0CA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4000" y="1607128"/>
          <a:ext cx="9144000" cy="525550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17964">
                  <a:extLst>
                    <a:ext uri="{9D8B030D-6E8A-4147-A177-3AD203B41FA5}">
                      <a16:colId xmlns:a16="http://schemas.microsoft.com/office/drawing/2014/main" val="1497534747"/>
                    </a:ext>
                  </a:extLst>
                </a:gridCol>
                <a:gridCol w="1597891">
                  <a:extLst>
                    <a:ext uri="{9D8B030D-6E8A-4147-A177-3AD203B41FA5}">
                      <a16:colId xmlns:a16="http://schemas.microsoft.com/office/drawing/2014/main" val="4216219141"/>
                    </a:ext>
                  </a:extLst>
                </a:gridCol>
                <a:gridCol w="5828145">
                  <a:extLst>
                    <a:ext uri="{9D8B030D-6E8A-4147-A177-3AD203B41FA5}">
                      <a16:colId xmlns:a16="http://schemas.microsoft.com/office/drawing/2014/main" val="2850167134"/>
                    </a:ext>
                  </a:extLst>
                </a:gridCol>
              </a:tblGrid>
              <a:tr h="4387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Nexus types</a:t>
                      </a:r>
                      <a:endParaRPr lang="zh-TW" sz="18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76343"/>
                  </a:ext>
                </a:extLst>
              </a:tr>
              <a:tr h="24776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to food</a:t>
                      </a:r>
                      <a:endParaRPr lang="zh-TW" sz="18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Irrigation to plants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Rainwater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extLst>
                  <a:ext uri="{0D108BD9-81ED-4DB2-BD59-A6C34878D82A}">
                    <a16:rowId xmlns:a16="http://schemas.microsoft.com/office/drawing/2014/main" val="2338994304"/>
                  </a:ext>
                </a:extLst>
              </a:tr>
              <a:tr h="2477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Grey water</a:t>
                      </a:r>
                      <a:endParaRPr lang="en-GB"/>
                    </a:p>
                  </a:txBody>
                  <a:tcPr marL="59868" marR="59868" marT="0" marB="0" anchor="ctr"/>
                </a:tc>
                <a:extLst>
                  <a:ext uri="{0D108BD9-81ED-4DB2-BD59-A6C34878D82A}">
                    <a16:rowId xmlns:a16="http://schemas.microsoft.com/office/drawing/2014/main" val="4287380246"/>
                  </a:ext>
                </a:extLst>
              </a:tr>
              <a:tr h="2477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Tap water</a:t>
                      </a:r>
                      <a:endParaRPr lang="en-GB"/>
                    </a:p>
                  </a:txBody>
                  <a:tcPr marL="59868" marR="59868" marT="0" marB="0" anchor="ctr"/>
                </a:tc>
                <a:extLst>
                  <a:ext uri="{0D108BD9-81ED-4DB2-BD59-A6C34878D82A}">
                    <a16:rowId xmlns:a16="http://schemas.microsoft.com/office/drawing/2014/main" val="1807348899"/>
                  </a:ext>
                </a:extLst>
              </a:tr>
              <a:tr h="2477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Waste water</a:t>
                      </a:r>
                      <a:endParaRPr lang="en-GB" dirty="0"/>
                    </a:p>
                  </a:txBody>
                  <a:tcPr marL="59868" marR="59868" marT="0" marB="0" anchor="ctr"/>
                </a:tc>
                <a:extLst>
                  <a:ext uri="{0D108BD9-81ED-4DB2-BD59-A6C34878D82A}">
                    <a16:rowId xmlns:a16="http://schemas.microsoft.com/office/drawing/2014/main" val="3306289525"/>
                  </a:ext>
                </a:extLst>
              </a:tr>
              <a:tr h="247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to energy</a:t>
                      </a:r>
                      <a:endParaRPr lang="zh-TW" sz="18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Hydropower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420196"/>
                  </a:ext>
                </a:extLst>
              </a:tr>
              <a:tr h="24776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 to water</a:t>
                      </a:r>
                      <a:endParaRPr lang="zh-TW" sz="18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Extracting water 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66274"/>
                  </a:ext>
                </a:extLst>
              </a:tr>
              <a:tr h="2477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Pumping water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042811"/>
                  </a:ext>
                </a:extLst>
              </a:tr>
              <a:tr h="2477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Delivering water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115732"/>
                  </a:ext>
                </a:extLst>
              </a:tr>
              <a:tr h="2477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treatment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344308"/>
                  </a:ext>
                </a:extLst>
              </a:tr>
              <a:tr h="495520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 to food</a:t>
                      </a:r>
                      <a:endParaRPr lang="zh-TW" sz="18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 (food mile)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Transporting materials (seeds, fertilizers, compost) from markets</a:t>
                      </a:r>
                      <a:endParaRPr lang="zh-TW" sz="18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extLst>
                  <a:ext uri="{0D108BD9-81ED-4DB2-BD59-A6C34878D82A}">
                    <a16:rowId xmlns:a16="http://schemas.microsoft.com/office/drawing/2014/main" val="841448354"/>
                  </a:ext>
                </a:extLst>
              </a:tr>
              <a:tr h="2477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 transport to markets</a:t>
                      </a:r>
                      <a:endParaRPr lang="en-GB"/>
                    </a:p>
                  </a:txBody>
                  <a:tcPr marL="59868" marR="59868" marT="0" marB="0" anchor="ctr"/>
                </a:tc>
                <a:extLst>
                  <a:ext uri="{0D108BD9-81ED-4DB2-BD59-A6C34878D82A}">
                    <a16:rowId xmlns:a16="http://schemas.microsoft.com/office/drawing/2014/main" val="3146034303"/>
                  </a:ext>
                </a:extLst>
              </a:tr>
              <a:tr h="2477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 delivery to consumers</a:t>
                      </a:r>
                      <a:endParaRPr lang="en-GB" dirty="0"/>
                    </a:p>
                  </a:txBody>
                  <a:tcPr marL="59868" marR="59868" marT="0" marB="0" anchor="ctr"/>
                </a:tc>
                <a:extLst>
                  <a:ext uri="{0D108BD9-81ED-4DB2-BD59-A6C34878D82A}">
                    <a16:rowId xmlns:a16="http://schemas.microsoft.com/office/drawing/2014/main" val="334662730"/>
                  </a:ext>
                </a:extLst>
              </a:tr>
              <a:tr h="2477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operation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359822"/>
                  </a:ext>
                </a:extLst>
              </a:tr>
              <a:tr h="2477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Logistical and storage process for food production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038777"/>
                  </a:ext>
                </a:extLst>
              </a:tr>
              <a:tr h="24776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 to water</a:t>
                      </a:r>
                      <a:endParaRPr lang="zh-TW" sz="18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Runoff retention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017955"/>
                  </a:ext>
                </a:extLst>
              </a:tr>
              <a:tr h="2477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Surface water drainage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74920"/>
                  </a:ext>
                </a:extLst>
              </a:tr>
              <a:tr h="35706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 to energy</a:t>
                      </a:r>
                      <a:endParaRPr lang="zh-TW" sz="18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Regulation of micro-climate (cooling) and reduce energy consumption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920643"/>
                  </a:ext>
                </a:extLst>
              </a:tr>
              <a:tr h="2477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Bioenergy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9868" marR="5986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176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13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CF1DA195-A763-44D0-8A9F-0EECCC095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846400"/>
            <a:ext cx="9144000" cy="6011601"/>
          </a:xfrm>
          <a:prstGeom prst="rect">
            <a:avLst/>
          </a:prstGeom>
        </p:spPr>
      </p:pic>
      <p:sp>
        <p:nvSpPr>
          <p:cNvPr id="5" name="標題 1">
            <a:extLst>
              <a:ext uri="{FF2B5EF4-FFF2-40B4-BE49-F238E27FC236}">
                <a16:creationId xmlns:a16="http://schemas.microsoft.com/office/drawing/2014/main" id="{2E15D69A-C36A-47B8-ACBB-C088D3D064EC}"/>
              </a:ext>
            </a:extLst>
          </p:cNvPr>
          <p:cNvSpPr txBox="1">
            <a:spLocks/>
          </p:cNvSpPr>
          <p:nvPr/>
        </p:nvSpPr>
        <p:spPr>
          <a:xfrm>
            <a:off x="1962727" y="214514"/>
            <a:ext cx="8266546" cy="8846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ctr">
              <a:defRPr/>
            </a:pPr>
            <a:r>
              <a:rPr lang="en-GB" altLang="zh-TW" sz="2500" dirty="0">
                <a:solidFill>
                  <a:srgbClr val="90C226">
                    <a:lumMod val="75000"/>
                  </a:srgbClr>
                </a:solidFill>
                <a:ea typeface="微軟正黑體" panose="020B0604030504040204" pitchFamily="34" charset="-120"/>
              </a:rPr>
              <a:t>Mapping Approach for F</a:t>
            </a:r>
            <a:r>
              <a:rPr lang="en-GB" altLang="zh-TW" sz="2500" dirty="0">
                <a:solidFill>
                  <a:srgbClr val="90C226">
                    <a:lumMod val="75000"/>
                  </a:srgbClr>
                </a:solidFill>
              </a:rPr>
              <a:t>EW Dynamics of the Edible GSs in Taipei (</a:t>
            </a:r>
            <a:r>
              <a:rPr lang="en-US" sz="2400" dirty="0"/>
              <a:t>WP6 (presented in Sao Paulo in 09/2019)</a:t>
            </a:r>
            <a:endParaRPr lang="en-GB" sz="2400" dirty="0">
              <a:solidFill>
                <a:srgbClr val="90C226">
                  <a:lumMod val="75000"/>
                </a:srgbClr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0708586-356B-4843-989A-175187F618FB}"/>
              </a:ext>
            </a:extLst>
          </p:cNvPr>
          <p:cNvSpPr/>
          <p:nvPr/>
        </p:nvSpPr>
        <p:spPr>
          <a:xfrm>
            <a:off x="2147454" y="846400"/>
            <a:ext cx="5260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TW" dirty="0"/>
              <a:t>Conceptual framework based on expert interview, documentary review, and site observation.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297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7978</TotalTime>
  <Words>270</Words>
  <Application>Microsoft Office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WP2 (presented in Sao Paulo in 09/2019)</vt:lpstr>
      <vt:lpstr>Apresentação do PowerPoint</vt:lpstr>
      <vt:lpstr>FWE of Edible Urban Greenspaces: Literature Review (WP6 (presented in Sao Paulo in 09/2019)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José Antônio Puppim de Oliveira</cp:lastModifiedBy>
  <cp:revision>47</cp:revision>
  <dcterms:created xsi:type="dcterms:W3CDTF">2019-08-13T14:51:34Z</dcterms:created>
  <dcterms:modified xsi:type="dcterms:W3CDTF">2019-12-11T15:21:01Z</dcterms:modified>
</cp:coreProperties>
</file>